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782" r:id="rId2"/>
  </p:sldMasterIdLst>
  <p:notesMasterIdLst>
    <p:notesMasterId r:id="rId100"/>
  </p:notesMasterIdLst>
  <p:handoutMasterIdLst>
    <p:handoutMasterId r:id="rId101"/>
  </p:handoutMasterIdLst>
  <p:sldIdLst>
    <p:sldId id="895" r:id="rId3"/>
    <p:sldId id="879" r:id="rId4"/>
    <p:sldId id="550" r:id="rId5"/>
    <p:sldId id="484" r:id="rId6"/>
    <p:sldId id="454" r:id="rId7"/>
    <p:sldId id="833" r:id="rId8"/>
    <p:sldId id="832" r:id="rId9"/>
    <p:sldId id="896" r:id="rId10"/>
    <p:sldId id="885" r:id="rId11"/>
    <p:sldId id="486" r:id="rId12"/>
    <p:sldId id="825" r:id="rId13"/>
    <p:sldId id="830" r:id="rId14"/>
    <p:sldId id="887" r:id="rId15"/>
    <p:sldId id="502" r:id="rId16"/>
    <p:sldId id="569" r:id="rId17"/>
    <p:sldId id="551" r:id="rId18"/>
    <p:sldId id="552" r:id="rId19"/>
    <p:sldId id="553" r:id="rId20"/>
    <p:sldId id="554" r:id="rId21"/>
    <p:sldId id="555" r:id="rId22"/>
    <p:sldId id="503" r:id="rId23"/>
    <p:sldId id="556" r:id="rId24"/>
    <p:sldId id="557" r:id="rId25"/>
    <p:sldId id="558" r:id="rId26"/>
    <p:sldId id="559" r:id="rId27"/>
    <p:sldId id="560" r:id="rId28"/>
    <p:sldId id="562" r:id="rId29"/>
    <p:sldId id="504" r:id="rId30"/>
    <p:sldId id="568" r:id="rId31"/>
    <p:sldId id="563" r:id="rId32"/>
    <p:sldId id="564" r:id="rId33"/>
    <p:sldId id="565" r:id="rId34"/>
    <p:sldId id="566" r:id="rId35"/>
    <p:sldId id="567" r:id="rId36"/>
    <p:sldId id="883" r:id="rId37"/>
    <p:sldId id="496" r:id="rId38"/>
    <p:sldId id="501" r:id="rId39"/>
    <p:sldId id="497" r:id="rId40"/>
    <p:sldId id="498" r:id="rId41"/>
    <p:sldId id="499" r:id="rId42"/>
    <p:sldId id="510" r:id="rId43"/>
    <p:sldId id="624" r:id="rId44"/>
    <p:sldId id="578" r:id="rId45"/>
    <p:sldId id="570" r:id="rId46"/>
    <p:sldId id="571" r:id="rId47"/>
    <p:sldId id="572" r:id="rId48"/>
    <p:sldId id="573" r:id="rId49"/>
    <p:sldId id="574" r:id="rId50"/>
    <p:sldId id="575" r:id="rId51"/>
    <p:sldId id="891" r:id="rId52"/>
    <p:sldId id="892" r:id="rId53"/>
    <p:sldId id="491" r:id="rId54"/>
    <p:sldId id="536" r:id="rId55"/>
    <p:sldId id="597" r:id="rId56"/>
    <p:sldId id="829" r:id="rId57"/>
    <p:sldId id="600" r:id="rId58"/>
    <p:sldId id="835" r:id="rId59"/>
    <p:sldId id="599" r:id="rId60"/>
    <p:sldId id="828" r:id="rId61"/>
    <p:sldId id="875" r:id="rId62"/>
    <p:sldId id="827" r:id="rId63"/>
    <p:sldId id="468" r:id="rId64"/>
    <p:sldId id="598" r:id="rId65"/>
    <p:sldId id="603" r:id="rId66"/>
    <p:sldId id="683" r:id="rId67"/>
    <p:sldId id="512" r:id="rId68"/>
    <p:sldId id="601" r:id="rId69"/>
    <p:sldId id="671" r:id="rId70"/>
    <p:sldId id="622" r:id="rId71"/>
    <p:sldId id="677" r:id="rId72"/>
    <p:sldId id="876" r:id="rId73"/>
    <p:sldId id="581" r:id="rId74"/>
    <p:sldId id="679" r:id="rId75"/>
    <p:sldId id="681" r:id="rId76"/>
    <p:sldId id="682" r:id="rId77"/>
    <p:sldId id="672" r:id="rId78"/>
    <p:sldId id="580" r:id="rId79"/>
    <p:sldId id="678" r:id="rId80"/>
    <p:sldId id="874" r:id="rId81"/>
    <p:sldId id="670" r:id="rId82"/>
    <p:sldId id="537" r:id="rId83"/>
    <p:sldId id="582" r:id="rId84"/>
    <p:sldId id="583" r:id="rId85"/>
    <p:sldId id="584" r:id="rId86"/>
    <p:sldId id="586" r:id="rId87"/>
    <p:sldId id="488" r:id="rId88"/>
    <p:sldId id="588" r:id="rId89"/>
    <p:sldId id="589" r:id="rId90"/>
    <p:sldId id="590" r:id="rId91"/>
    <p:sldId id="591" r:id="rId92"/>
    <p:sldId id="592" r:id="rId93"/>
    <p:sldId id="593" r:id="rId94"/>
    <p:sldId id="594" r:id="rId95"/>
    <p:sldId id="596" r:id="rId96"/>
    <p:sldId id="548" r:id="rId97"/>
    <p:sldId id="490" r:id="rId98"/>
    <p:sldId id="894" r:id="rId9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/>
    <p:restoredTop sz="61973"/>
  </p:normalViewPr>
  <p:slideViewPr>
    <p:cSldViewPr>
      <p:cViewPr varScale="1">
        <p:scale>
          <a:sx n="76" d="100"/>
          <a:sy n="76" d="100"/>
        </p:scale>
        <p:origin x="6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976" y="200"/>
      </p:cViewPr>
      <p:guideLst>
        <p:guide orient="horz" pos="2880"/>
        <p:guide pos="2160"/>
      </p:guideLst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15AFEF1-3205-0683-0006-78C8AC51E1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002052-B64C-131E-78F3-E8A1C88F11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D755EE-1B41-9540-91E9-5341F834A16A}" type="datetime1">
              <a:rPr lang="fr-FR" altLang="fr-FR"/>
              <a:pPr>
                <a:defRPr/>
              </a:pPr>
              <a:t>01/02/2025</a:t>
            </a:fld>
            <a:endParaRPr lang="fr-FR" alt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182DA3-0C91-FD21-5AEE-1EF3A7C05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C61BEC-5755-C919-6F31-73BAEA64D4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2A99B34-C497-454F-BF38-69081157527B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eader Placeholder 1">
            <a:extLst>
              <a:ext uri="{FF2B5EF4-FFF2-40B4-BE49-F238E27FC236}">
                <a16:creationId xmlns:a16="http://schemas.microsoft.com/office/drawing/2014/main" id="{36892BAA-B4C9-524C-1B54-EA8CB3153A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Date Placeholder 2">
            <a:extLst>
              <a:ext uri="{FF2B5EF4-FFF2-40B4-BE49-F238E27FC236}">
                <a16:creationId xmlns:a16="http://schemas.microsoft.com/office/drawing/2014/main" id="{FAF400C4-F14C-87D0-3B9C-3CD607F66C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611558D-CA42-264F-AE53-9AA837F746EF}" type="datetime1">
              <a:rPr lang="fr-FR" altLang="fr-FR"/>
              <a:pPr>
                <a:defRPr/>
              </a:pPr>
              <a:t>01/02/2025</a:t>
            </a:fld>
            <a:endParaRPr lang="en-US" altLang="fr-FR" dirty="0"/>
          </a:p>
        </p:txBody>
      </p:sp>
      <p:sp>
        <p:nvSpPr>
          <p:cNvPr id="14340" name="Slide Image Placeholder 3">
            <a:extLst>
              <a:ext uri="{FF2B5EF4-FFF2-40B4-BE49-F238E27FC236}">
                <a16:creationId xmlns:a16="http://schemas.microsoft.com/office/drawing/2014/main" id="{DD2811B2-39CA-E57F-14F6-D2819E74ADE4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Notes Placeholder 4">
            <a:extLst>
              <a:ext uri="{FF2B5EF4-FFF2-40B4-BE49-F238E27FC236}">
                <a16:creationId xmlns:a16="http://schemas.microsoft.com/office/drawing/2014/main" id="{479B474B-11B8-1DEA-DE9F-B0DBABC3099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Footer Placeholder 5">
            <a:extLst>
              <a:ext uri="{FF2B5EF4-FFF2-40B4-BE49-F238E27FC236}">
                <a16:creationId xmlns:a16="http://schemas.microsoft.com/office/drawing/2014/main" id="{629DD9C3-4823-01C0-4073-2848EDF00B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Slide Number Placeholder 6">
            <a:extLst>
              <a:ext uri="{FF2B5EF4-FFF2-40B4-BE49-F238E27FC236}">
                <a16:creationId xmlns:a16="http://schemas.microsoft.com/office/drawing/2014/main" id="{2BBA7286-2F0A-4DDE-D5C9-D799E1F7D0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7315C94-CDFE-EA4D-834E-78A8E4D7F967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85D9B-E4D2-CC71-F41B-CB8E4AFE3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>
            <a:extLst>
              <a:ext uri="{FF2B5EF4-FFF2-40B4-BE49-F238E27FC236}">
                <a16:creationId xmlns:a16="http://schemas.microsoft.com/office/drawing/2014/main" id="{E0115390-CD8A-BDC6-5275-1486EE3989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4" name="Espace réservé des commentaires 2">
            <a:extLst>
              <a:ext uri="{FF2B5EF4-FFF2-40B4-BE49-F238E27FC236}">
                <a16:creationId xmlns:a16="http://schemas.microsoft.com/office/drawing/2014/main" id="{3BCF9045-5B8A-A486-312D-705C85EDD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Espace réservé du pied de page 3">
            <a:extLst>
              <a:ext uri="{FF2B5EF4-FFF2-40B4-BE49-F238E27FC236}">
                <a16:creationId xmlns:a16="http://schemas.microsoft.com/office/drawing/2014/main" id="{6EFECED7-9A5E-FCF4-A634-C6F75B6098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6" name="Espace réservé du numéro de diapositive 4">
            <a:extLst>
              <a:ext uri="{FF2B5EF4-FFF2-40B4-BE49-F238E27FC236}">
                <a16:creationId xmlns:a16="http://schemas.microsoft.com/office/drawing/2014/main" id="{8EEF25ED-B2D7-5725-BB01-A7FAA03C2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9D3954-271D-C94C-B24B-1F5487E38EF6}" type="slidenum">
              <a:rPr lang="en-US" altLang="fr-FR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fr-FR" dirty="0"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5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Espace réservé de l'image des diapositives 1">
            <a:extLst>
              <a:ext uri="{FF2B5EF4-FFF2-40B4-BE49-F238E27FC236}">
                <a16:creationId xmlns:a16="http://schemas.microsoft.com/office/drawing/2014/main" id="{D16CF2BA-C2B5-3B1B-7DBF-F8165E79D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7826" name="Espace réservé des commentaires 2">
            <a:extLst>
              <a:ext uri="{FF2B5EF4-FFF2-40B4-BE49-F238E27FC236}">
                <a16:creationId xmlns:a16="http://schemas.microsoft.com/office/drawing/2014/main" id="{FAA7367B-9D9B-D10F-FCAB-51D36639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77827" name="Espace réservé du numéro de diapositive 3">
            <a:extLst>
              <a:ext uri="{FF2B5EF4-FFF2-40B4-BE49-F238E27FC236}">
                <a16:creationId xmlns:a16="http://schemas.microsoft.com/office/drawing/2014/main" id="{B0450636-A77C-B793-624E-EF7F0E8E54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5E2CBD-C75C-3343-B9D4-336B97D0E877}" type="slidenum">
              <a:rPr lang="en-US" altLang="fr-FR" sz="1200">
                <a:ea typeface="宋体" panose="02010600030101010101" pitchFamily="2" charset="-122"/>
              </a:rPr>
              <a:pPr eaLnBrk="1" hangingPunct="1"/>
              <a:t>19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77828" name="Espace réservé du pied de page 1">
            <a:extLst>
              <a:ext uri="{FF2B5EF4-FFF2-40B4-BE49-F238E27FC236}">
                <a16:creationId xmlns:a16="http://schemas.microsoft.com/office/drawing/2014/main" id="{0A20C082-E804-08AA-F146-E6EB5E8D08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Espace réservé de l'image des diapositives 1">
            <a:extLst>
              <a:ext uri="{FF2B5EF4-FFF2-40B4-BE49-F238E27FC236}">
                <a16:creationId xmlns:a16="http://schemas.microsoft.com/office/drawing/2014/main" id="{231A6419-3140-7448-3051-2E04978CA8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9874" name="Espace réservé des commentaires 2">
            <a:extLst>
              <a:ext uri="{FF2B5EF4-FFF2-40B4-BE49-F238E27FC236}">
                <a16:creationId xmlns:a16="http://schemas.microsoft.com/office/drawing/2014/main" id="{81A38ABE-CB36-513B-36F6-DFDDE2873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79875" name="Espace réservé du numéro de diapositive 3">
            <a:extLst>
              <a:ext uri="{FF2B5EF4-FFF2-40B4-BE49-F238E27FC236}">
                <a16:creationId xmlns:a16="http://schemas.microsoft.com/office/drawing/2014/main" id="{73D31894-1B3F-A740-3B2F-621A390C5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6692666-F4C1-6F48-B973-861D7E0A00D1}" type="slidenum">
              <a:rPr lang="en-US" altLang="fr-FR" sz="1200">
                <a:ea typeface="宋体" panose="02010600030101010101" pitchFamily="2" charset="-122"/>
              </a:rPr>
              <a:pPr eaLnBrk="1" hangingPunct="1"/>
              <a:t>20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79876" name="Espace réservé du pied de page 1">
            <a:extLst>
              <a:ext uri="{FF2B5EF4-FFF2-40B4-BE49-F238E27FC236}">
                <a16:creationId xmlns:a16="http://schemas.microsoft.com/office/drawing/2014/main" id="{6E8E51E0-6EEA-B638-D22F-99B31463D7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Espace réservé de l'image des diapositives 1">
            <a:extLst>
              <a:ext uri="{FF2B5EF4-FFF2-40B4-BE49-F238E27FC236}">
                <a16:creationId xmlns:a16="http://schemas.microsoft.com/office/drawing/2014/main" id="{55F5CFD2-F223-4C33-3AE3-E17FEF423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22" name="Espace réservé des commentaires 2">
            <a:extLst>
              <a:ext uri="{FF2B5EF4-FFF2-40B4-BE49-F238E27FC236}">
                <a16:creationId xmlns:a16="http://schemas.microsoft.com/office/drawing/2014/main" id="{CD4D1DB9-B8AF-AAC6-1308-011340A4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81923" name="Espace réservé du numéro de diapositive 3">
            <a:extLst>
              <a:ext uri="{FF2B5EF4-FFF2-40B4-BE49-F238E27FC236}">
                <a16:creationId xmlns:a16="http://schemas.microsoft.com/office/drawing/2014/main" id="{089D5252-CD29-913D-BE22-EA8ACF078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A7AE977-30D9-9A4B-96E3-189CE82314CD}" type="slidenum">
              <a:rPr lang="en-US" altLang="fr-FR" sz="1200">
                <a:ea typeface="宋体" panose="02010600030101010101" pitchFamily="2" charset="-122"/>
              </a:rPr>
              <a:pPr eaLnBrk="1" hangingPunct="1"/>
              <a:t>21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81924" name="Espace réservé du pied de page 1">
            <a:extLst>
              <a:ext uri="{FF2B5EF4-FFF2-40B4-BE49-F238E27FC236}">
                <a16:creationId xmlns:a16="http://schemas.microsoft.com/office/drawing/2014/main" id="{AD0467EF-4672-2572-B376-7F892451E5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Espace réservé de l'image des diapositives 1">
            <a:extLst>
              <a:ext uri="{FF2B5EF4-FFF2-40B4-BE49-F238E27FC236}">
                <a16:creationId xmlns:a16="http://schemas.microsoft.com/office/drawing/2014/main" id="{9BEBC700-13B7-353A-C467-2AE7CF675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3970" name="Espace réservé des commentaires 2">
            <a:extLst>
              <a:ext uri="{FF2B5EF4-FFF2-40B4-BE49-F238E27FC236}">
                <a16:creationId xmlns:a16="http://schemas.microsoft.com/office/drawing/2014/main" id="{38C5AB78-B928-2F19-CCB0-09805A2EC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83971" name="Espace réservé du numéro de diapositive 3">
            <a:extLst>
              <a:ext uri="{FF2B5EF4-FFF2-40B4-BE49-F238E27FC236}">
                <a16:creationId xmlns:a16="http://schemas.microsoft.com/office/drawing/2014/main" id="{333532FE-32F0-7F17-7A94-DD37C8E16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ABED68-2F62-BA41-9930-75ADB98533A6}" type="slidenum">
              <a:rPr lang="en-US" altLang="fr-FR" sz="1200">
                <a:ea typeface="宋体" panose="02010600030101010101" pitchFamily="2" charset="-122"/>
              </a:rPr>
              <a:pPr eaLnBrk="1" hangingPunct="1"/>
              <a:t>22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83972" name="Espace réservé du pied de page 1">
            <a:extLst>
              <a:ext uri="{FF2B5EF4-FFF2-40B4-BE49-F238E27FC236}">
                <a16:creationId xmlns:a16="http://schemas.microsoft.com/office/drawing/2014/main" id="{EDE188A5-95F7-BEEA-7989-E7FCA4A60F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ce réservé de l'image des diapositives 1">
            <a:extLst>
              <a:ext uri="{FF2B5EF4-FFF2-40B4-BE49-F238E27FC236}">
                <a16:creationId xmlns:a16="http://schemas.microsoft.com/office/drawing/2014/main" id="{DD32E508-1DDC-951D-922E-D177711EF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6018" name="Espace réservé des commentaires 2">
            <a:extLst>
              <a:ext uri="{FF2B5EF4-FFF2-40B4-BE49-F238E27FC236}">
                <a16:creationId xmlns:a16="http://schemas.microsoft.com/office/drawing/2014/main" id="{CD89927A-E330-B309-0CBA-980CAB967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86019" name="Espace réservé du numéro de diapositive 3">
            <a:extLst>
              <a:ext uri="{FF2B5EF4-FFF2-40B4-BE49-F238E27FC236}">
                <a16:creationId xmlns:a16="http://schemas.microsoft.com/office/drawing/2014/main" id="{8A398F17-E9D9-6C50-7DE4-9E6377CFE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4A0D24C-A85D-6C4F-964B-DBCE8DE210D8}" type="slidenum">
              <a:rPr lang="en-US" altLang="fr-FR" sz="1200">
                <a:ea typeface="宋体" panose="02010600030101010101" pitchFamily="2" charset="-122"/>
              </a:rPr>
              <a:pPr eaLnBrk="1" hangingPunct="1"/>
              <a:t>23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86020" name="Espace réservé du pied de page 1">
            <a:extLst>
              <a:ext uri="{FF2B5EF4-FFF2-40B4-BE49-F238E27FC236}">
                <a16:creationId xmlns:a16="http://schemas.microsoft.com/office/drawing/2014/main" id="{7373EC8B-DDD9-0268-C602-FB6490B5A9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Espace réservé de l'image des diapositives 1">
            <a:extLst>
              <a:ext uri="{FF2B5EF4-FFF2-40B4-BE49-F238E27FC236}">
                <a16:creationId xmlns:a16="http://schemas.microsoft.com/office/drawing/2014/main" id="{837CFCA0-92B0-F5B6-A6DC-C95B8D547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8066" name="Espace réservé des commentaires 2">
            <a:extLst>
              <a:ext uri="{FF2B5EF4-FFF2-40B4-BE49-F238E27FC236}">
                <a16:creationId xmlns:a16="http://schemas.microsoft.com/office/drawing/2014/main" id="{3B66E4AA-710C-223D-DEDC-C7CB13F9E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88067" name="Espace réservé du numéro de diapositive 3">
            <a:extLst>
              <a:ext uri="{FF2B5EF4-FFF2-40B4-BE49-F238E27FC236}">
                <a16:creationId xmlns:a16="http://schemas.microsoft.com/office/drawing/2014/main" id="{BA4825D7-5B1D-FAAD-43B1-D40F75B17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CCC821-D5B7-B54F-A308-CC35B59FFCA9}" type="slidenum">
              <a:rPr lang="en-US" altLang="fr-FR" sz="1200">
                <a:ea typeface="宋体" panose="02010600030101010101" pitchFamily="2" charset="-122"/>
              </a:rPr>
              <a:pPr eaLnBrk="1" hangingPunct="1"/>
              <a:t>24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88068" name="Espace réservé du pied de page 1">
            <a:extLst>
              <a:ext uri="{FF2B5EF4-FFF2-40B4-BE49-F238E27FC236}">
                <a16:creationId xmlns:a16="http://schemas.microsoft.com/office/drawing/2014/main" id="{03C28DCE-E3B8-28CF-D31F-D45A5A4D38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Espace réservé de l'image des diapositives 1">
            <a:extLst>
              <a:ext uri="{FF2B5EF4-FFF2-40B4-BE49-F238E27FC236}">
                <a16:creationId xmlns:a16="http://schemas.microsoft.com/office/drawing/2014/main" id="{4FBE5873-CCBF-7B3B-D90D-060DD46C4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0114" name="Espace réservé des commentaires 2">
            <a:extLst>
              <a:ext uri="{FF2B5EF4-FFF2-40B4-BE49-F238E27FC236}">
                <a16:creationId xmlns:a16="http://schemas.microsoft.com/office/drawing/2014/main" id="{B04699F7-779F-1578-CB76-25B017D1F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90115" name="Espace réservé du numéro de diapositive 3">
            <a:extLst>
              <a:ext uri="{FF2B5EF4-FFF2-40B4-BE49-F238E27FC236}">
                <a16:creationId xmlns:a16="http://schemas.microsoft.com/office/drawing/2014/main" id="{2715A66D-E4C3-D4E8-6E7E-91A0F3930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3626E6-4D99-5140-A29F-98D2D0B78E1E}" type="slidenum">
              <a:rPr lang="en-US" altLang="fr-FR" sz="1200">
                <a:ea typeface="宋体" panose="02010600030101010101" pitchFamily="2" charset="-122"/>
              </a:rPr>
              <a:pPr eaLnBrk="1" hangingPunct="1"/>
              <a:t>25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90116" name="Espace réservé du pied de page 1">
            <a:extLst>
              <a:ext uri="{FF2B5EF4-FFF2-40B4-BE49-F238E27FC236}">
                <a16:creationId xmlns:a16="http://schemas.microsoft.com/office/drawing/2014/main" id="{7255989F-C6EB-536D-8DB8-68263BC280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Espace réservé de l'image des diapositives 1">
            <a:extLst>
              <a:ext uri="{FF2B5EF4-FFF2-40B4-BE49-F238E27FC236}">
                <a16:creationId xmlns:a16="http://schemas.microsoft.com/office/drawing/2014/main" id="{652DCD7D-CE2A-1364-E6A2-E7EC57B8F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2162" name="Espace réservé des commentaires 2">
            <a:extLst>
              <a:ext uri="{FF2B5EF4-FFF2-40B4-BE49-F238E27FC236}">
                <a16:creationId xmlns:a16="http://schemas.microsoft.com/office/drawing/2014/main" id="{871F154E-FCCC-009E-0253-901B3174A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92163" name="Espace réservé du numéro de diapositive 3">
            <a:extLst>
              <a:ext uri="{FF2B5EF4-FFF2-40B4-BE49-F238E27FC236}">
                <a16:creationId xmlns:a16="http://schemas.microsoft.com/office/drawing/2014/main" id="{D6FBBCD3-71F7-AF37-E98A-911276548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8F0CD6B-4A4B-9248-83FB-0956D7548E83}" type="slidenum">
              <a:rPr lang="en-US" altLang="fr-FR" sz="1200">
                <a:ea typeface="宋体" panose="02010600030101010101" pitchFamily="2" charset="-122"/>
              </a:rPr>
              <a:pPr eaLnBrk="1" hangingPunct="1"/>
              <a:t>26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92164" name="Espace réservé du pied de page 1">
            <a:extLst>
              <a:ext uri="{FF2B5EF4-FFF2-40B4-BE49-F238E27FC236}">
                <a16:creationId xmlns:a16="http://schemas.microsoft.com/office/drawing/2014/main" id="{4AE45A1F-C6F9-094E-E501-F62B5A80DB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Espace réservé de l'image des diapositives 1">
            <a:extLst>
              <a:ext uri="{FF2B5EF4-FFF2-40B4-BE49-F238E27FC236}">
                <a16:creationId xmlns:a16="http://schemas.microsoft.com/office/drawing/2014/main" id="{95D9F619-F203-2956-2AAD-AB6C9D05C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4210" name="Espace réservé des commentaires 2">
            <a:extLst>
              <a:ext uri="{FF2B5EF4-FFF2-40B4-BE49-F238E27FC236}">
                <a16:creationId xmlns:a16="http://schemas.microsoft.com/office/drawing/2014/main" id="{E46D250B-E5A4-DF49-802D-5E919479E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94211" name="Espace réservé du numéro de diapositive 3">
            <a:extLst>
              <a:ext uri="{FF2B5EF4-FFF2-40B4-BE49-F238E27FC236}">
                <a16:creationId xmlns:a16="http://schemas.microsoft.com/office/drawing/2014/main" id="{66DDDD2B-1524-CDA7-6B10-0ADFA5CEB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3E1DF1-C440-4E4D-BE4A-9B431B4A0AE4}" type="slidenum">
              <a:rPr lang="en-US" altLang="fr-FR" sz="1200">
                <a:ea typeface="宋体" panose="02010600030101010101" pitchFamily="2" charset="-122"/>
              </a:rPr>
              <a:pPr eaLnBrk="1" hangingPunct="1"/>
              <a:t>27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94212" name="Espace réservé du pied de page 1">
            <a:extLst>
              <a:ext uri="{FF2B5EF4-FFF2-40B4-BE49-F238E27FC236}">
                <a16:creationId xmlns:a16="http://schemas.microsoft.com/office/drawing/2014/main" id="{ABC8C069-EC25-D2E5-6A30-E852957A4C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Espace réservé de l'image des diapositives 1">
            <a:extLst>
              <a:ext uri="{FF2B5EF4-FFF2-40B4-BE49-F238E27FC236}">
                <a16:creationId xmlns:a16="http://schemas.microsoft.com/office/drawing/2014/main" id="{D86E7BBC-A5F9-1357-78F0-11B9BE7F09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6258" name="Espace réservé des commentaires 2">
            <a:extLst>
              <a:ext uri="{FF2B5EF4-FFF2-40B4-BE49-F238E27FC236}">
                <a16:creationId xmlns:a16="http://schemas.microsoft.com/office/drawing/2014/main" id="{53BF5479-00EC-7F16-BE31-0AB8BDB69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96259" name="Espace réservé du numéro de diapositive 3">
            <a:extLst>
              <a:ext uri="{FF2B5EF4-FFF2-40B4-BE49-F238E27FC236}">
                <a16:creationId xmlns:a16="http://schemas.microsoft.com/office/drawing/2014/main" id="{D80A1D11-3A3F-8AC4-A662-78E5CE6E9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EF2FE9-D088-A547-B5E1-3DBB7F7505C1}" type="slidenum">
              <a:rPr lang="en-US" altLang="fr-FR" sz="1200">
                <a:ea typeface="宋体" panose="02010600030101010101" pitchFamily="2" charset="-122"/>
              </a:rPr>
              <a:pPr eaLnBrk="1" hangingPunct="1"/>
              <a:t>28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96260" name="Espace réservé du pied de page 1">
            <a:extLst>
              <a:ext uri="{FF2B5EF4-FFF2-40B4-BE49-F238E27FC236}">
                <a16:creationId xmlns:a16="http://schemas.microsoft.com/office/drawing/2014/main" id="{4D57C94C-0253-4026-F76C-DE6EBA4CE6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315C94-CDFE-EA4D-834E-78A8E4D7F967}" type="slidenum">
              <a:rPr lang="en-US" altLang="fr-FR" smtClean="0"/>
              <a:pPr>
                <a:defRPr/>
              </a:pPr>
              <a:t>3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267808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Espace réservé de l'image des diapositives 1">
            <a:extLst>
              <a:ext uri="{FF2B5EF4-FFF2-40B4-BE49-F238E27FC236}">
                <a16:creationId xmlns:a16="http://schemas.microsoft.com/office/drawing/2014/main" id="{B610ECE8-BF74-D88A-F7ED-E4E4B1D78C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8306" name="Espace réservé des commentaires 2">
            <a:extLst>
              <a:ext uri="{FF2B5EF4-FFF2-40B4-BE49-F238E27FC236}">
                <a16:creationId xmlns:a16="http://schemas.microsoft.com/office/drawing/2014/main" id="{2C336C5C-514E-9EAA-F888-09B7C41EC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98307" name="Espace réservé du numéro de diapositive 3">
            <a:extLst>
              <a:ext uri="{FF2B5EF4-FFF2-40B4-BE49-F238E27FC236}">
                <a16:creationId xmlns:a16="http://schemas.microsoft.com/office/drawing/2014/main" id="{3195819D-784C-1A22-7C63-935A89AC5F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87DEBE-2034-F848-9E6C-CCEA913B5453}" type="slidenum">
              <a:rPr lang="en-US" altLang="fr-FR" sz="1200">
                <a:ea typeface="宋体" panose="02010600030101010101" pitchFamily="2" charset="-122"/>
              </a:rPr>
              <a:pPr eaLnBrk="1" hangingPunct="1"/>
              <a:t>29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98308" name="Espace réservé du pied de page 1">
            <a:extLst>
              <a:ext uri="{FF2B5EF4-FFF2-40B4-BE49-F238E27FC236}">
                <a16:creationId xmlns:a16="http://schemas.microsoft.com/office/drawing/2014/main" id="{B1B3908E-D714-396D-BF5B-E616ECE389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Espace réservé de l'image des diapositives 1">
            <a:extLst>
              <a:ext uri="{FF2B5EF4-FFF2-40B4-BE49-F238E27FC236}">
                <a16:creationId xmlns:a16="http://schemas.microsoft.com/office/drawing/2014/main" id="{F3D5558E-8EE1-E932-7260-DDA8E70EA1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0354" name="Espace réservé des commentaires 2">
            <a:extLst>
              <a:ext uri="{FF2B5EF4-FFF2-40B4-BE49-F238E27FC236}">
                <a16:creationId xmlns:a16="http://schemas.microsoft.com/office/drawing/2014/main" id="{A03AE1D1-FDEF-F773-AAE6-1AEC18EA4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100355" name="Espace réservé du numéro de diapositive 3">
            <a:extLst>
              <a:ext uri="{FF2B5EF4-FFF2-40B4-BE49-F238E27FC236}">
                <a16:creationId xmlns:a16="http://schemas.microsoft.com/office/drawing/2014/main" id="{CF4760BC-F44A-10DA-907F-9D47E8A8B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F166742-22D1-084B-A754-31A5AA8B878A}" type="slidenum">
              <a:rPr lang="en-US" altLang="fr-FR" sz="1200">
                <a:ea typeface="宋体" panose="02010600030101010101" pitchFamily="2" charset="-122"/>
              </a:rPr>
              <a:pPr eaLnBrk="1" hangingPunct="1"/>
              <a:t>30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100356" name="Espace réservé du pied de page 1">
            <a:extLst>
              <a:ext uri="{FF2B5EF4-FFF2-40B4-BE49-F238E27FC236}">
                <a16:creationId xmlns:a16="http://schemas.microsoft.com/office/drawing/2014/main" id="{A3C51C56-0EA5-4A49-B42D-033B52334A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Espace réservé de l'image des diapositives 1">
            <a:extLst>
              <a:ext uri="{FF2B5EF4-FFF2-40B4-BE49-F238E27FC236}">
                <a16:creationId xmlns:a16="http://schemas.microsoft.com/office/drawing/2014/main" id="{D3C81EA7-287F-D9EF-259E-4554D59B4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2402" name="Espace réservé des commentaires 2">
            <a:extLst>
              <a:ext uri="{FF2B5EF4-FFF2-40B4-BE49-F238E27FC236}">
                <a16:creationId xmlns:a16="http://schemas.microsoft.com/office/drawing/2014/main" id="{E706B431-9F87-C504-516E-7A5F2D176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102403" name="Espace réservé du numéro de diapositive 3">
            <a:extLst>
              <a:ext uri="{FF2B5EF4-FFF2-40B4-BE49-F238E27FC236}">
                <a16:creationId xmlns:a16="http://schemas.microsoft.com/office/drawing/2014/main" id="{A6BCC46C-C36B-3F61-EEF2-0B5E228AB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0166CF-F13C-4844-9ECC-0CA9D3C3FA4A}" type="slidenum">
              <a:rPr lang="en-US" altLang="fr-FR" sz="1200">
                <a:ea typeface="宋体" panose="02010600030101010101" pitchFamily="2" charset="-122"/>
              </a:rPr>
              <a:pPr eaLnBrk="1" hangingPunct="1"/>
              <a:t>31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102404" name="Espace réservé du pied de page 1">
            <a:extLst>
              <a:ext uri="{FF2B5EF4-FFF2-40B4-BE49-F238E27FC236}">
                <a16:creationId xmlns:a16="http://schemas.microsoft.com/office/drawing/2014/main" id="{8C095CF1-1452-A2E6-6216-700AEB969B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Espace réservé de l'image des diapositives 1">
            <a:extLst>
              <a:ext uri="{FF2B5EF4-FFF2-40B4-BE49-F238E27FC236}">
                <a16:creationId xmlns:a16="http://schemas.microsoft.com/office/drawing/2014/main" id="{19361DE8-C496-7565-8221-D420F92A7F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450" name="Espace réservé des commentaires 2">
            <a:extLst>
              <a:ext uri="{FF2B5EF4-FFF2-40B4-BE49-F238E27FC236}">
                <a16:creationId xmlns:a16="http://schemas.microsoft.com/office/drawing/2014/main" id="{A14D7226-9A73-47AB-F0ED-AF9733F2C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104451" name="Espace réservé du numéro de diapositive 3">
            <a:extLst>
              <a:ext uri="{FF2B5EF4-FFF2-40B4-BE49-F238E27FC236}">
                <a16:creationId xmlns:a16="http://schemas.microsoft.com/office/drawing/2014/main" id="{3C03001E-CF77-4E58-CD8B-289F44A35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478E5EA-6023-6D4E-8445-F718C8EF1BE6}" type="slidenum">
              <a:rPr lang="en-US" altLang="fr-FR" sz="1200">
                <a:ea typeface="宋体" panose="02010600030101010101" pitchFamily="2" charset="-122"/>
              </a:rPr>
              <a:pPr eaLnBrk="1" hangingPunct="1"/>
              <a:t>32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104452" name="Espace réservé du pied de page 1">
            <a:extLst>
              <a:ext uri="{FF2B5EF4-FFF2-40B4-BE49-F238E27FC236}">
                <a16:creationId xmlns:a16="http://schemas.microsoft.com/office/drawing/2014/main" id="{B9A57C35-0B26-1634-92BA-AC173FB59E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Espace réservé de l'image des diapositives 1">
            <a:extLst>
              <a:ext uri="{FF2B5EF4-FFF2-40B4-BE49-F238E27FC236}">
                <a16:creationId xmlns:a16="http://schemas.microsoft.com/office/drawing/2014/main" id="{30F66E08-9A38-2568-D5C8-BF434B0A3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6498" name="Espace réservé des commentaires 2">
            <a:extLst>
              <a:ext uri="{FF2B5EF4-FFF2-40B4-BE49-F238E27FC236}">
                <a16:creationId xmlns:a16="http://schemas.microsoft.com/office/drawing/2014/main" id="{021EDAB4-069D-70B8-4225-B61E9247E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106499" name="Espace réservé du numéro de diapositive 3">
            <a:extLst>
              <a:ext uri="{FF2B5EF4-FFF2-40B4-BE49-F238E27FC236}">
                <a16:creationId xmlns:a16="http://schemas.microsoft.com/office/drawing/2014/main" id="{E103E483-1C6C-09AB-AED1-AE30B8AE5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6D2DE0-C98F-F249-B40D-B7B0D4D62D75}" type="slidenum">
              <a:rPr lang="en-US" altLang="fr-FR" sz="1200">
                <a:ea typeface="宋体" panose="02010600030101010101" pitchFamily="2" charset="-122"/>
              </a:rPr>
              <a:pPr eaLnBrk="1" hangingPunct="1"/>
              <a:t>33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106500" name="Espace réservé du pied de page 1">
            <a:extLst>
              <a:ext uri="{FF2B5EF4-FFF2-40B4-BE49-F238E27FC236}">
                <a16:creationId xmlns:a16="http://schemas.microsoft.com/office/drawing/2014/main" id="{79D13104-BFF4-89AE-CE52-B804CADE08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Espace réservé de l'image des diapositives 1">
            <a:extLst>
              <a:ext uri="{FF2B5EF4-FFF2-40B4-BE49-F238E27FC236}">
                <a16:creationId xmlns:a16="http://schemas.microsoft.com/office/drawing/2014/main" id="{8BEF31BC-9759-067B-41E5-7FEE3699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8546" name="Espace réservé des commentaires 2">
            <a:extLst>
              <a:ext uri="{FF2B5EF4-FFF2-40B4-BE49-F238E27FC236}">
                <a16:creationId xmlns:a16="http://schemas.microsoft.com/office/drawing/2014/main" id="{AFA5471C-F052-90B3-BA82-B10161CDA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108547" name="Espace réservé du numéro de diapositive 3">
            <a:extLst>
              <a:ext uri="{FF2B5EF4-FFF2-40B4-BE49-F238E27FC236}">
                <a16:creationId xmlns:a16="http://schemas.microsoft.com/office/drawing/2014/main" id="{4E077CC4-C762-7890-A764-453B0B0BA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4809CBD-D7F9-2247-97F9-D1DF58CAA88F}" type="slidenum">
              <a:rPr lang="en-US" altLang="fr-FR" sz="1200">
                <a:ea typeface="宋体" panose="02010600030101010101" pitchFamily="2" charset="-122"/>
              </a:rPr>
              <a:pPr eaLnBrk="1" hangingPunct="1"/>
              <a:t>34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108548" name="Espace réservé du pied de page 1">
            <a:extLst>
              <a:ext uri="{FF2B5EF4-FFF2-40B4-BE49-F238E27FC236}">
                <a16:creationId xmlns:a16="http://schemas.microsoft.com/office/drawing/2014/main" id="{46272F92-823D-E100-732B-D96491CE06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>
            <a:extLst>
              <a:ext uri="{FF2B5EF4-FFF2-40B4-BE49-F238E27FC236}">
                <a16:creationId xmlns:a16="http://schemas.microsoft.com/office/drawing/2014/main" id="{05818563-F0DB-1DB1-F91C-26D6E4BB01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8" name="Espace réservé des commentaires 2">
            <a:extLst>
              <a:ext uri="{FF2B5EF4-FFF2-40B4-BE49-F238E27FC236}">
                <a16:creationId xmlns:a16="http://schemas.microsoft.com/office/drawing/2014/main" id="{B1784DC4-CF3A-F4D4-6AE6-7F95AD6A5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29699" name="Espace réservé du numéro de diapositive 3">
            <a:extLst>
              <a:ext uri="{FF2B5EF4-FFF2-40B4-BE49-F238E27FC236}">
                <a16:creationId xmlns:a16="http://schemas.microsoft.com/office/drawing/2014/main" id="{7537F040-337E-9E3D-41AD-5B0996534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E18431-68B8-FD48-B558-4BE73F794139}" type="slidenum">
              <a:rPr lang="en-US" altLang="fr-FR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fr-FR" dirty="0"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700" name="Espace réservé du pied de page 1">
            <a:extLst>
              <a:ext uri="{FF2B5EF4-FFF2-40B4-BE49-F238E27FC236}">
                <a16:creationId xmlns:a16="http://schemas.microsoft.com/office/drawing/2014/main" id="{874418F2-6E0C-3519-207B-E7836D8DDC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>
            <a:extLst>
              <a:ext uri="{FF2B5EF4-FFF2-40B4-BE49-F238E27FC236}">
                <a16:creationId xmlns:a16="http://schemas.microsoft.com/office/drawing/2014/main" id="{83601B56-0183-0C08-F722-86F5324E3B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6" name="Espace réservé des commentaires 2">
            <a:extLst>
              <a:ext uri="{FF2B5EF4-FFF2-40B4-BE49-F238E27FC236}">
                <a16:creationId xmlns:a16="http://schemas.microsoft.com/office/drawing/2014/main" id="{5A7EEA4E-1C42-3BD5-F79E-C466A5575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31747" name="Espace réservé du numéro de diapositive 3">
            <a:extLst>
              <a:ext uri="{FF2B5EF4-FFF2-40B4-BE49-F238E27FC236}">
                <a16:creationId xmlns:a16="http://schemas.microsoft.com/office/drawing/2014/main" id="{B4A8714A-A9FA-2BF4-2BE6-F58836E35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AB2316E-3C83-C84F-A757-8569AA6D427C}" type="slidenum">
              <a:rPr lang="en-US" altLang="fr-FR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en-US" altLang="fr-FR" dirty="0"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1748" name="Espace réservé du pied de page 1">
            <a:extLst>
              <a:ext uri="{FF2B5EF4-FFF2-40B4-BE49-F238E27FC236}">
                <a16:creationId xmlns:a16="http://schemas.microsoft.com/office/drawing/2014/main" id="{51A93DAB-441C-5918-7DEE-78AAA8C360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>
            <a:extLst>
              <a:ext uri="{FF2B5EF4-FFF2-40B4-BE49-F238E27FC236}">
                <a16:creationId xmlns:a16="http://schemas.microsoft.com/office/drawing/2014/main" id="{8F1F393A-833D-14F7-13BA-6C287F926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4" name="Espace réservé des commentaires 2">
            <a:extLst>
              <a:ext uri="{FF2B5EF4-FFF2-40B4-BE49-F238E27FC236}">
                <a16:creationId xmlns:a16="http://schemas.microsoft.com/office/drawing/2014/main" id="{10FB830F-6186-89E0-CBCA-7BFD09C70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33795" name="Espace réservé du numéro de diapositive 3">
            <a:extLst>
              <a:ext uri="{FF2B5EF4-FFF2-40B4-BE49-F238E27FC236}">
                <a16:creationId xmlns:a16="http://schemas.microsoft.com/office/drawing/2014/main" id="{EA38A1C9-02FC-3B7B-C51B-894361D7C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8E769DE-8055-AD4D-92B9-BE864051FFDC}" type="slidenum">
              <a:rPr lang="en-US" altLang="fr-FR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fr-FR" dirty="0"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796" name="Espace réservé du pied de page 1">
            <a:extLst>
              <a:ext uri="{FF2B5EF4-FFF2-40B4-BE49-F238E27FC236}">
                <a16:creationId xmlns:a16="http://schemas.microsoft.com/office/drawing/2014/main" id="{8779AAB6-64E1-6E27-7221-E516BEC152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e l'image des diapositives 1">
            <a:extLst>
              <a:ext uri="{FF2B5EF4-FFF2-40B4-BE49-F238E27FC236}">
                <a16:creationId xmlns:a16="http://schemas.microsoft.com/office/drawing/2014/main" id="{7E706533-E0B3-4EBA-A199-ED80EABC12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2" name="Espace réservé des commentaires 2">
            <a:extLst>
              <a:ext uri="{FF2B5EF4-FFF2-40B4-BE49-F238E27FC236}">
                <a16:creationId xmlns:a16="http://schemas.microsoft.com/office/drawing/2014/main" id="{932F0576-1F17-4920-5884-DECC30F15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35843" name="Espace réservé du numéro de diapositive 3">
            <a:extLst>
              <a:ext uri="{FF2B5EF4-FFF2-40B4-BE49-F238E27FC236}">
                <a16:creationId xmlns:a16="http://schemas.microsoft.com/office/drawing/2014/main" id="{344E03AE-B01E-18BA-F77C-76BD36C84F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A728DB-243F-6243-89F1-AAA6F86E612E}" type="slidenum">
              <a:rPr lang="en-US" altLang="fr-FR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fr-FR" dirty="0"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844" name="Espace réservé du pied de page 1">
            <a:extLst>
              <a:ext uri="{FF2B5EF4-FFF2-40B4-BE49-F238E27FC236}">
                <a16:creationId xmlns:a16="http://schemas.microsoft.com/office/drawing/2014/main" id="{7AA03815-EAE2-487F-1744-4D37CDA6F7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315C94-CDFE-EA4D-834E-78A8E4D7F967}" type="slidenum">
              <a:rPr lang="en-US" altLang="fr-FR" smtClean="0"/>
              <a:pPr>
                <a:defRPr/>
              </a:pPr>
              <a:t>11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314949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>
            <a:extLst>
              <a:ext uri="{FF2B5EF4-FFF2-40B4-BE49-F238E27FC236}">
                <a16:creationId xmlns:a16="http://schemas.microsoft.com/office/drawing/2014/main" id="{55E9894F-1367-3E39-E20D-05EEDE1A2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0" name="Espace réservé des commentaires 2">
            <a:extLst>
              <a:ext uri="{FF2B5EF4-FFF2-40B4-BE49-F238E27FC236}">
                <a16:creationId xmlns:a16="http://schemas.microsoft.com/office/drawing/2014/main" id="{FA749D57-18BA-DB94-1633-026A0CC4D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37891" name="Espace réservé du numéro de diapositive 3">
            <a:extLst>
              <a:ext uri="{FF2B5EF4-FFF2-40B4-BE49-F238E27FC236}">
                <a16:creationId xmlns:a16="http://schemas.microsoft.com/office/drawing/2014/main" id="{259ABB6D-FEE5-9176-8763-0A64200186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D0D606D-F2FE-854C-93C7-7D74FB0DE26D}" type="slidenum">
              <a:rPr lang="en-US" altLang="fr-FR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fr-FR" dirty="0"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892" name="Espace réservé du pied de page 1">
            <a:extLst>
              <a:ext uri="{FF2B5EF4-FFF2-40B4-BE49-F238E27FC236}">
                <a16:creationId xmlns:a16="http://schemas.microsoft.com/office/drawing/2014/main" id="{A06A5EC1-A380-687B-1337-98FCB8FD0A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>
            <a:extLst>
              <a:ext uri="{FF2B5EF4-FFF2-40B4-BE49-F238E27FC236}">
                <a16:creationId xmlns:a16="http://schemas.microsoft.com/office/drawing/2014/main" id="{054BE895-BFD6-AFE6-B872-D84AB4C733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8" name="Espace réservé des commentaires 2">
            <a:extLst>
              <a:ext uri="{FF2B5EF4-FFF2-40B4-BE49-F238E27FC236}">
                <a16:creationId xmlns:a16="http://schemas.microsoft.com/office/drawing/2014/main" id="{F0FC799D-7FA6-5EB7-9FE0-6A071E89F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39939" name="Espace réservé du numéro de diapositive 3">
            <a:extLst>
              <a:ext uri="{FF2B5EF4-FFF2-40B4-BE49-F238E27FC236}">
                <a16:creationId xmlns:a16="http://schemas.microsoft.com/office/drawing/2014/main" id="{816BF007-DA2E-6FF6-8B69-E78E7DDB7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9828F3-79CB-6A41-A6D4-0939A525C2B6}" type="slidenum">
              <a:rPr lang="en-US" altLang="fr-FR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fr-FR" dirty="0"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940" name="Espace réservé du pied de page 1">
            <a:extLst>
              <a:ext uri="{FF2B5EF4-FFF2-40B4-BE49-F238E27FC236}">
                <a16:creationId xmlns:a16="http://schemas.microsoft.com/office/drawing/2014/main" id="{8C205D1B-603E-3AA2-3BC1-2BDB54691D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>
            <a:extLst>
              <a:ext uri="{FF2B5EF4-FFF2-40B4-BE49-F238E27FC236}">
                <a16:creationId xmlns:a16="http://schemas.microsoft.com/office/drawing/2014/main" id="{75A3FFE8-E939-A002-F48F-B3207F7B1A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298" name="Espace réservé des commentaires 2">
            <a:extLst>
              <a:ext uri="{FF2B5EF4-FFF2-40B4-BE49-F238E27FC236}">
                <a16:creationId xmlns:a16="http://schemas.microsoft.com/office/drawing/2014/main" id="{BF040C34-B26D-8CAA-1D70-61F0210D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299" name="Espace réservé du numéro de diapositive 3">
            <a:extLst>
              <a:ext uri="{FF2B5EF4-FFF2-40B4-BE49-F238E27FC236}">
                <a16:creationId xmlns:a16="http://schemas.microsoft.com/office/drawing/2014/main" id="{00BAB9A3-A3A8-82A2-DA5D-FD73C3F5B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6DFE8B1-A60F-E641-B2FF-2FF598058320}" type="slidenum">
              <a:rPr lang="en-US" altLang="fr-FR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54</a:t>
            </a:fld>
            <a:endParaRPr lang="en-US" altLang="fr-FR" dirty="0"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5300" name="Espace réservé du pied de page 4">
            <a:extLst>
              <a:ext uri="{FF2B5EF4-FFF2-40B4-BE49-F238E27FC236}">
                <a16:creationId xmlns:a16="http://schemas.microsoft.com/office/drawing/2014/main" id="{47FE0C95-4657-BAB4-8733-B37AE3E0B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315C94-CDFE-EA4D-834E-78A8E4D7F967}" type="slidenum">
              <a:rPr lang="en-US" altLang="fr-FR" smtClean="0"/>
              <a:pPr>
                <a:defRPr/>
              </a:pPr>
              <a:t>12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35685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Espace réservé de l'image des diapositives 1">
            <a:extLst>
              <a:ext uri="{FF2B5EF4-FFF2-40B4-BE49-F238E27FC236}">
                <a16:creationId xmlns:a16="http://schemas.microsoft.com/office/drawing/2014/main" id="{6CFE37D5-35F1-5F76-BCED-512DC28D0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7586" name="Espace réservé des commentaires 2">
            <a:extLst>
              <a:ext uri="{FF2B5EF4-FFF2-40B4-BE49-F238E27FC236}">
                <a16:creationId xmlns:a16="http://schemas.microsoft.com/office/drawing/2014/main" id="{D255BFAD-CFA2-703E-0881-3DCB0058F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67587" name="Espace réservé du numéro de diapositive 3">
            <a:extLst>
              <a:ext uri="{FF2B5EF4-FFF2-40B4-BE49-F238E27FC236}">
                <a16:creationId xmlns:a16="http://schemas.microsoft.com/office/drawing/2014/main" id="{3D2EB5FB-DAB3-9F0A-31EF-1E9608646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C3E5F0-2A47-D145-BCCC-22DA3E5953FD}" type="slidenum">
              <a:rPr lang="en-US" altLang="fr-FR" sz="1200">
                <a:ea typeface="宋体" panose="02010600030101010101" pitchFamily="2" charset="-122"/>
              </a:rPr>
              <a:pPr eaLnBrk="1" hangingPunct="1"/>
              <a:t>14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67588" name="Espace réservé du pied de page 1">
            <a:extLst>
              <a:ext uri="{FF2B5EF4-FFF2-40B4-BE49-F238E27FC236}">
                <a16:creationId xmlns:a16="http://schemas.microsoft.com/office/drawing/2014/main" id="{D97F06F4-746F-406B-540A-07B6787451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ce réservé de l'image des diapositives 1">
            <a:extLst>
              <a:ext uri="{FF2B5EF4-FFF2-40B4-BE49-F238E27FC236}">
                <a16:creationId xmlns:a16="http://schemas.microsoft.com/office/drawing/2014/main" id="{235455D0-1FD1-CC61-041F-A873946056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9634" name="Espace réservé des commentaires 2">
            <a:extLst>
              <a:ext uri="{FF2B5EF4-FFF2-40B4-BE49-F238E27FC236}">
                <a16:creationId xmlns:a16="http://schemas.microsoft.com/office/drawing/2014/main" id="{B2795B43-A2D2-1B55-F0A2-DDF5ACD01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69635" name="Espace réservé du numéro de diapositive 3">
            <a:extLst>
              <a:ext uri="{FF2B5EF4-FFF2-40B4-BE49-F238E27FC236}">
                <a16:creationId xmlns:a16="http://schemas.microsoft.com/office/drawing/2014/main" id="{78428939-E497-D823-EB56-61164B72C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E446A3D-9D07-C745-BAB0-17BC36BFF3CF}" type="slidenum">
              <a:rPr lang="en-US" altLang="fr-FR" sz="1200">
                <a:ea typeface="宋体" panose="02010600030101010101" pitchFamily="2" charset="-122"/>
              </a:rPr>
              <a:pPr eaLnBrk="1" hangingPunct="1"/>
              <a:t>15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69636" name="Espace réservé du pied de page 1">
            <a:extLst>
              <a:ext uri="{FF2B5EF4-FFF2-40B4-BE49-F238E27FC236}">
                <a16:creationId xmlns:a16="http://schemas.microsoft.com/office/drawing/2014/main" id="{E0F028F7-C34F-038A-2C60-26ED14836A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>
            <a:extLst>
              <a:ext uri="{FF2B5EF4-FFF2-40B4-BE49-F238E27FC236}">
                <a16:creationId xmlns:a16="http://schemas.microsoft.com/office/drawing/2014/main" id="{BFAB0FB6-2736-4530-4E91-588F394F7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682" name="Espace réservé des commentaires 2">
            <a:extLst>
              <a:ext uri="{FF2B5EF4-FFF2-40B4-BE49-F238E27FC236}">
                <a16:creationId xmlns:a16="http://schemas.microsoft.com/office/drawing/2014/main" id="{C61111B2-6BBD-FE4F-CBC5-7D25CCFE7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71683" name="Espace réservé du numéro de diapositive 3">
            <a:extLst>
              <a:ext uri="{FF2B5EF4-FFF2-40B4-BE49-F238E27FC236}">
                <a16:creationId xmlns:a16="http://schemas.microsoft.com/office/drawing/2014/main" id="{C79BDFC8-1B8E-6085-0CB9-49F0C34A8C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C74DEC-C98A-CE40-A918-B449687D3556}" type="slidenum">
              <a:rPr lang="en-US" altLang="fr-FR" sz="1200">
                <a:ea typeface="宋体" panose="02010600030101010101" pitchFamily="2" charset="-122"/>
              </a:rPr>
              <a:pPr eaLnBrk="1" hangingPunct="1"/>
              <a:t>16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71684" name="Espace réservé du pied de page 1">
            <a:extLst>
              <a:ext uri="{FF2B5EF4-FFF2-40B4-BE49-F238E27FC236}">
                <a16:creationId xmlns:a16="http://schemas.microsoft.com/office/drawing/2014/main" id="{B55B5BA8-D081-8B10-1F1F-1D624368E6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Espace réservé de l'image des diapositives 1">
            <a:extLst>
              <a:ext uri="{FF2B5EF4-FFF2-40B4-BE49-F238E27FC236}">
                <a16:creationId xmlns:a16="http://schemas.microsoft.com/office/drawing/2014/main" id="{E0EB756A-07C7-2A32-937D-69B9DDE7A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3730" name="Espace réservé des commentaires 2">
            <a:extLst>
              <a:ext uri="{FF2B5EF4-FFF2-40B4-BE49-F238E27FC236}">
                <a16:creationId xmlns:a16="http://schemas.microsoft.com/office/drawing/2014/main" id="{4011D494-BEAF-651A-26E8-836148B09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73731" name="Espace réservé du numéro de diapositive 3">
            <a:extLst>
              <a:ext uri="{FF2B5EF4-FFF2-40B4-BE49-F238E27FC236}">
                <a16:creationId xmlns:a16="http://schemas.microsoft.com/office/drawing/2014/main" id="{57263ABA-2D70-2744-D2A0-9E8AEFB01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B1EA99-C91B-3A4C-BE8F-46712615B689}" type="slidenum">
              <a:rPr lang="en-US" altLang="fr-FR" sz="1200">
                <a:ea typeface="宋体" panose="02010600030101010101" pitchFamily="2" charset="-122"/>
              </a:rPr>
              <a:pPr eaLnBrk="1" hangingPunct="1"/>
              <a:t>17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73732" name="Espace réservé du pied de page 1">
            <a:extLst>
              <a:ext uri="{FF2B5EF4-FFF2-40B4-BE49-F238E27FC236}">
                <a16:creationId xmlns:a16="http://schemas.microsoft.com/office/drawing/2014/main" id="{38B19EF8-FE03-A6D9-20D5-4D43BDF572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Espace réservé de l'image des diapositives 1">
            <a:extLst>
              <a:ext uri="{FF2B5EF4-FFF2-40B4-BE49-F238E27FC236}">
                <a16:creationId xmlns:a16="http://schemas.microsoft.com/office/drawing/2014/main" id="{757C1122-1409-D0A9-E0D6-B7A5F0CD8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5778" name="Espace réservé des commentaires 2">
            <a:extLst>
              <a:ext uri="{FF2B5EF4-FFF2-40B4-BE49-F238E27FC236}">
                <a16:creationId xmlns:a16="http://schemas.microsoft.com/office/drawing/2014/main" id="{0BEC14E7-5C6A-471B-599A-E28F5C03F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Déphasées avec nouvelles connaissances par exemple en neuroscience.</a:t>
            </a:r>
          </a:p>
        </p:txBody>
      </p:sp>
      <p:sp>
        <p:nvSpPr>
          <p:cNvPr id="75779" name="Espace réservé du numéro de diapositive 3">
            <a:extLst>
              <a:ext uri="{FF2B5EF4-FFF2-40B4-BE49-F238E27FC236}">
                <a16:creationId xmlns:a16="http://schemas.microsoft.com/office/drawing/2014/main" id="{6C434474-B74D-43C5-6287-3BAEBD98C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83DD900-FB1B-0D4B-90C8-A5BD92F9B038}" type="slidenum">
              <a:rPr lang="en-US" altLang="fr-FR" sz="1200">
                <a:ea typeface="宋体" panose="02010600030101010101" pitchFamily="2" charset="-122"/>
              </a:rPr>
              <a:pPr eaLnBrk="1" hangingPunct="1"/>
              <a:t>18</a:t>
            </a:fld>
            <a:endParaRPr lang="en-US" altLang="fr-FR" sz="1200" dirty="0">
              <a:ea typeface="宋体" panose="02010600030101010101" pitchFamily="2" charset="-122"/>
            </a:endParaRPr>
          </a:p>
        </p:txBody>
      </p:sp>
      <p:sp>
        <p:nvSpPr>
          <p:cNvPr id="75780" name="Espace réservé du pied de page 1">
            <a:extLst>
              <a:ext uri="{FF2B5EF4-FFF2-40B4-BE49-F238E27FC236}">
                <a16:creationId xmlns:a16="http://schemas.microsoft.com/office/drawing/2014/main" id="{B896A517-A000-E6D5-4FBC-A71C7743FC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zh-CN" sz="1200" dirty="0">
                <a:ea typeface="宋体" panose="02010600030101010101" pitchFamily="2" charset="-122"/>
              </a:rPr>
              <a:t>Conf.Péda.Activ.Annecy.2016</a:t>
            </a:r>
            <a:endParaRPr lang="zh-CN" altLang="en-US" sz="120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3782B-69F0-5050-D46C-3D0CA73F5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1CD25E-5930-4176-D665-67E8568341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C988-6CDF-AC42-8326-D609DC9678E5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22549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1D8DD-776A-0992-AE8F-47F1FD3C0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6EC02B-DFBE-DCFF-93C9-76B544AD0D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15077-4396-084B-B586-C5CAE712C891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1994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1" y="133350"/>
            <a:ext cx="2171700" cy="588645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1" y="133350"/>
            <a:ext cx="6362700" cy="5886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CC296-8A6D-0C9D-FE30-DFCADC8D55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791289-CD1E-EC99-FDCC-E7984279FC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CCDEC-6E2E-2E46-8FCF-51F48635B699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95808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855090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79788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42716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9315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6959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413347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610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962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F9B99-FF41-C93F-36FA-F77541FBB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609E68-DA94-577E-C945-091930DC16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726C-BAD2-724A-8B59-7BF030014C8E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077035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57457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9046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1" y="133350"/>
            <a:ext cx="2171700" cy="588645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1" y="133350"/>
            <a:ext cx="6362700" cy="5886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538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927C2-93F5-8AE6-F85B-50D9AC082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BD66C7-ECC2-D9DA-329F-0EF0FE7C59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D404-6BFB-0440-BD29-92ABAEAD349B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98112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392501-C0A3-A3DD-C834-E665A2220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F2642-62FA-8516-BC43-621335D407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4F691-B1B2-F14E-9FB9-36F44A6AECBF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7064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D04637-5B8F-101B-E430-6C924252D0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4A655A-D53C-F077-C18C-854F0CC5ED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B71B1-8BDC-D044-AD47-9788A34CF50B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67240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207C52-F2F0-D383-183A-6388686863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D3F1E8-9FB0-7EFA-C3E1-FD952A3DF0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5F723-4098-AB4E-80EB-02B3FA671C7F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46246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4A887A8-5E00-4E1F-0D9C-07F3C02864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0FD7A16-03AE-5BE6-1927-7B420EB5DF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EFDDF-9BA4-644C-B69B-E46140E1EF1A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85944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FD82ED-0F09-4647-3786-9F26B57E9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3944B-D20D-92EA-C0D0-ABE30FC43D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8C4F6-BC6E-1148-AA7B-616FD28BD583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18205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60A108-B8AF-4DBD-8C5C-41353E045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D567B-1696-79F7-531E-14374CFDC5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268D3-703B-6149-8D30-98C388456401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26869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8790F4-4574-E259-D597-33C60D0B6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33350"/>
            <a:ext cx="601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105A69-A07F-AAC2-D7A3-82AFCA994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1028" name="Date Placeholder 3">
            <a:extLst>
              <a:ext uri="{FF2B5EF4-FFF2-40B4-BE49-F238E27FC236}">
                <a16:creationId xmlns:a16="http://schemas.microsoft.com/office/drawing/2014/main" id="{253E9FD3-E934-4987-2E21-58CEECC993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8956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Slide Number Placeholder 5">
            <a:extLst>
              <a:ext uri="{FF2B5EF4-FFF2-40B4-BE49-F238E27FC236}">
                <a16:creationId xmlns:a16="http://schemas.microsoft.com/office/drawing/2014/main" id="{7FCB11CE-8438-C583-F3AE-04CB0C472B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80175"/>
            <a:ext cx="2362200" cy="244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0650F77-6703-D14D-8033-76857CE1E9C4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387326B-7523-93BF-051E-9F607BDF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33350"/>
            <a:ext cx="6019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3EF3DD9-C1AA-9F49-0111-84904BE25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A59F14-8BB0-0AA2-8413-9E388AC15621}"/>
              </a:ext>
            </a:extLst>
          </p:cNvPr>
          <p:cNvSpPr/>
          <p:nvPr/>
        </p:nvSpPr>
        <p:spPr bwMode="auto">
          <a:xfrm>
            <a:off x="0" y="0"/>
            <a:ext cx="9144000" cy="7467764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Arial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AA35EB-D008-8A52-0ED4-B486D5C39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06" y="990664"/>
            <a:ext cx="8029235" cy="472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6301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>
            <a:extLst>
              <a:ext uri="{FF2B5EF4-FFF2-40B4-BE49-F238E27FC236}">
                <a16:creationId xmlns:a16="http://schemas.microsoft.com/office/drawing/2014/main" id="{CA483818-49A2-F6D9-1873-9189D529D03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495772"/>
            <a:ext cx="9144000" cy="2133544"/>
          </a:xfrm>
        </p:spPr>
        <p:txBody>
          <a:bodyPr/>
          <a:lstStyle/>
          <a:p>
            <a:pPr algn="ctr"/>
            <a:r>
              <a:rPr lang="en-US" altLang="fr-FR" sz="5400" b="1" dirty="0">
                <a:solidFill>
                  <a:srgbClr val="008000"/>
                </a:solidFill>
              </a:rPr>
              <a:t>AVANT DE COMMENCER CONSTATS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>
            <a:extLst>
              <a:ext uri="{FF2B5EF4-FFF2-40B4-BE49-F238E27FC236}">
                <a16:creationId xmlns:a16="http://schemas.microsoft.com/office/drawing/2014/main" id="{4AECE118-C619-7F86-142F-CD03FEA2C2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6781800" cy="1219200"/>
          </a:xfrm>
        </p:spPr>
        <p:txBody>
          <a:bodyPr/>
          <a:lstStyle/>
          <a:p>
            <a:r>
              <a:rPr lang="en-US" altLang="fr-FR" sz="4400" b="1" dirty="0">
                <a:solidFill>
                  <a:srgbClr val="00B050"/>
                </a:solidFill>
                <a:ea typeface="宋体" panose="02010600030101010101" pitchFamily="2" charset="-122"/>
              </a:rPr>
              <a:t>CONSTATS</a:t>
            </a:r>
          </a:p>
        </p:txBody>
      </p:sp>
      <p:sp>
        <p:nvSpPr>
          <p:cNvPr id="24578" name="Rectangle 8">
            <a:extLst>
              <a:ext uri="{FF2B5EF4-FFF2-40B4-BE49-F238E27FC236}">
                <a16:creationId xmlns:a16="http://schemas.microsoft.com/office/drawing/2014/main" id="{3C4281BB-8096-FBBD-EBBE-A4B9655BA80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101850"/>
            <a:ext cx="8915400" cy="13271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fr-FR" altLang="fr-FR" sz="3600" b="1" dirty="0">
                <a:ea typeface="宋体" panose="02010600030101010101" pitchFamily="2" charset="-122"/>
              </a:rPr>
              <a:t>En formation une tendance générale se dégage, il faut évoluer vers 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163FA0E-02E3-2E54-4028-BB69BCABC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" y="4311650"/>
            <a:ext cx="91440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800" dirty="0">
                <a:ea typeface="宋体" panose="02010600030101010101" pitchFamily="2" charset="-122"/>
              </a:rPr>
              <a:t>« Une </a:t>
            </a:r>
            <a:r>
              <a:rPr lang="fr-FR" altLang="fr-FR" sz="4800" b="1" i="1" dirty="0">
                <a:solidFill>
                  <a:srgbClr val="17C253"/>
                </a:solidFill>
                <a:ea typeface="宋体" panose="02010600030101010101" pitchFamily="2" charset="-122"/>
              </a:rPr>
              <a:t>PÉDAGOGIE</a:t>
            </a:r>
            <a:endParaRPr lang="fr-FR" altLang="fr-FR" sz="4800" dirty="0">
              <a:ea typeface="宋体" panose="02010600030101010101" pitchFamily="2" charset="-122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4800" dirty="0">
                <a:ea typeface="宋体" panose="02010600030101010101" pitchFamily="2" charset="-122"/>
              </a:rPr>
              <a:t>plus </a:t>
            </a:r>
            <a:r>
              <a:rPr lang="fr-FR" altLang="fr-FR" sz="4800" b="1" i="1" dirty="0">
                <a:solidFill>
                  <a:srgbClr val="17C253"/>
                </a:solidFill>
                <a:ea typeface="宋体" panose="02010600030101010101" pitchFamily="2" charset="-122"/>
              </a:rPr>
              <a:t>ACTIVE </a:t>
            </a:r>
            <a:r>
              <a:rPr lang="fr-FR" altLang="fr-FR" sz="4800" b="1" i="1" dirty="0">
                <a:ea typeface="宋体" panose="02010600030101010101" pitchFamily="2" charset="-122"/>
              </a:rPr>
              <a:t>»</a:t>
            </a:r>
          </a:p>
        </p:txBody>
      </p:sp>
      <p:sp>
        <p:nvSpPr>
          <p:cNvPr id="24580" name="Espace réservé du numéro de diapositive 2">
            <a:extLst>
              <a:ext uri="{FF2B5EF4-FFF2-40B4-BE49-F238E27FC236}">
                <a16:creationId xmlns:a16="http://schemas.microsoft.com/office/drawing/2014/main" id="{1BC0E5DF-12E4-8A4B-3481-142B26E144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3B0A6-43B1-B942-B857-F317BB993491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4C970-E380-57B2-46D4-2F91901D7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s de Emoji Coeur – Téléchargement gratuit sur Freepik">
            <a:extLst>
              <a:ext uri="{FF2B5EF4-FFF2-40B4-BE49-F238E27FC236}">
                <a16:creationId xmlns:a16="http://schemas.microsoft.com/office/drawing/2014/main" id="{355B34AE-EA0B-B6FB-D861-6E16A7E21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9373">
            <a:off x="6750843" y="4026994"/>
            <a:ext cx="956865" cy="95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E607466-10CD-43D4-7F40-733BCF57954E}"/>
              </a:ext>
            </a:extLst>
          </p:cNvPr>
          <p:cNvSpPr txBox="1"/>
          <p:nvPr/>
        </p:nvSpPr>
        <p:spPr>
          <a:xfrm>
            <a:off x="0" y="206959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Ovide DECROLY </a:t>
            </a:r>
            <a:r>
              <a:rPr lang="fr-FR" b="1" dirty="0"/>
              <a:t>1871-1932</a:t>
            </a:r>
            <a:endParaRPr lang="fr-FR" sz="3200" b="1" dirty="0"/>
          </a:p>
          <a:p>
            <a:pPr algn="ctr"/>
            <a:r>
              <a:rPr lang="fr-FR" sz="2800" b="1" i="1" dirty="0"/>
              <a:t>« L’ École Atelier »</a:t>
            </a:r>
          </a:p>
          <a:p>
            <a:pPr algn="ctr"/>
            <a:r>
              <a:rPr lang="fr-FR" sz="3200" b="1" dirty="0"/>
              <a:t>Maria MONTESSORI </a:t>
            </a:r>
            <a:r>
              <a:rPr lang="fr-FR" b="1" dirty="0"/>
              <a:t>1870-1952</a:t>
            </a:r>
            <a:endParaRPr lang="fr-FR" sz="3200" b="1" dirty="0"/>
          </a:p>
          <a:p>
            <a:pPr algn="ctr"/>
            <a:r>
              <a:rPr lang="fr-FR" sz="2800" b="1" i="1" dirty="0"/>
              <a:t>« L’École d’Orthophrénie »</a:t>
            </a:r>
          </a:p>
          <a:p>
            <a:pPr algn="ctr"/>
            <a:r>
              <a:rPr lang="fr-FR" sz="3200" b="1" dirty="0"/>
              <a:t>Célestin FREINET </a:t>
            </a:r>
            <a:r>
              <a:rPr lang="fr-FR" b="1" dirty="0"/>
              <a:t>1896-1966</a:t>
            </a:r>
            <a:endParaRPr lang="fr-FR" sz="2800" b="1" dirty="0"/>
          </a:p>
          <a:p>
            <a:pPr algn="ctr"/>
            <a:r>
              <a:rPr lang="fr-FR" sz="2800" b="1" i="1" dirty="0"/>
              <a:t>« La Classe Coopérative »</a:t>
            </a:r>
          </a:p>
          <a:p>
            <a:pPr algn="ctr"/>
            <a:r>
              <a:rPr lang="fr-FR" sz="3200" b="1" dirty="0"/>
              <a:t>Fernand OURY et Aïda Vasquez </a:t>
            </a:r>
            <a:r>
              <a:rPr lang="fr-FR" b="1" dirty="0"/>
              <a:t>années 70/80</a:t>
            </a:r>
            <a:endParaRPr lang="fr-FR" sz="3200" b="1" dirty="0"/>
          </a:p>
          <a:p>
            <a:pPr algn="ctr"/>
            <a:r>
              <a:rPr lang="fr-FR" sz="2800" b="1" i="1" dirty="0"/>
              <a:t>« La Pédagogie Institutionnelle »</a:t>
            </a:r>
          </a:p>
        </p:txBody>
      </p:sp>
      <p:sp>
        <p:nvSpPr>
          <p:cNvPr id="21505" name="Rectangle 6">
            <a:extLst>
              <a:ext uri="{FF2B5EF4-FFF2-40B4-BE49-F238E27FC236}">
                <a16:creationId xmlns:a16="http://schemas.microsoft.com/office/drawing/2014/main" id="{DE5DB857-B605-F52D-3E1B-2812B36198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516" y="162528"/>
            <a:ext cx="6172038" cy="1219200"/>
          </a:xfrm>
        </p:spPr>
        <p:txBody>
          <a:bodyPr/>
          <a:lstStyle/>
          <a:p>
            <a:pPr algn="ctr"/>
            <a:r>
              <a:rPr lang="en-US" altLang="fr-FR" sz="4400" b="1" dirty="0">
                <a:solidFill>
                  <a:srgbClr val="008000"/>
                </a:solidFill>
                <a:ea typeface="宋体" panose="02010600030101010101" pitchFamily="2" charset="-122"/>
              </a:rPr>
              <a:t>DES PRÉCURSEURS</a:t>
            </a:r>
          </a:p>
        </p:txBody>
      </p:sp>
      <p:sp>
        <p:nvSpPr>
          <p:cNvPr id="21507" name="Espace réservé du numéro de diapositive 1">
            <a:extLst>
              <a:ext uri="{FF2B5EF4-FFF2-40B4-BE49-F238E27FC236}">
                <a16:creationId xmlns:a16="http://schemas.microsoft.com/office/drawing/2014/main" id="{F35B2F7F-A40D-0228-29FF-8D4FF3AAB5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2B685C-871F-8C43-85BF-A91CDBD2A885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965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B1A13-9B4B-3DD5-62F9-D36DAA567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>
            <a:extLst>
              <a:ext uri="{FF2B5EF4-FFF2-40B4-BE49-F238E27FC236}">
                <a16:creationId xmlns:a16="http://schemas.microsoft.com/office/drawing/2014/main" id="{193525FE-F220-A12E-8B6B-3FA1B63977E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343376"/>
            <a:ext cx="9144000" cy="2514624"/>
          </a:xfrm>
        </p:spPr>
        <p:txBody>
          <a:bodyPr/>
          <a:lstStyle/>
          <a:p>
            <a:pPr algn="ctr"/>
            <a:r>
              <a:rPr lang="en-US" altLang="fr-FR" sz="5400" b="1" dirty="0">
                <a:solidFill>
                  <a:srgbClr val="008000"/>
                </a:solidFill>
              </a:rPr>
              <a:t>EN ROUTE VERS UNE PÉDAGOGIE PLUS ACTIVE</a:t>
            </a:r>
            <a:br>
              <a:rPr lang="en-US" altLang="fr-FR" sz="5400" b="1" dirty="0">
                <a:solidFill>
                  <a:srgbClr val="008000"/>
                </a:solidFill>
              </a:rPr>
            </a:br>
            <a:r>
              <a:rPr lang="en-US" altLang="fr-FR" sz="5400" b="1" dirty="0">
                <a:solidFill>
                  <a:srgbClr val="008000"/>
                </a:solidFill>
              </a:rPr>
              <a:t>ANALYSE</a:t>
            </a:r>
          </a:p>
        </p:txBody>
      </p:sp>
    </p:spTree>
    <p:extLst>
      <p:ext uri="{BB962C8B-B14F-4D97-AF65-F5344CB8AC3E}">
        <p14:creationId xmlns:p14="http://schemas.microsoft.com/office/powerpoint/2010/main" val="43608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8">
            <a:extLst>
              <a:ext uri="{FF2B5EF4-FFF2-40B4-BE49-F238E27FC236}">
                <a16:creationId xmlns:a16="http://schemas.microsoft.com/office/drawing/2014/main" id="{44091BE8-A996-86B7-B2AB-E4ADCA77B92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1- Notre public :</a:t>
            </a:r>
            <a:endParaRPr lang="fr-FR" altLang="fr-FR" sz="2800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sz="2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</p:txBody>
      </p:sp>
      <p:sp>
        <p:nvSpPr>
          <p:cNvPr id="66562" name="Rectangle 6">
            <a:extLst>
              <a:ext uri="{FF2B5EF4-FFF2-40B4-BE49-F238E27FC236}">
                <a16:creationId xmlns:a16="http://schemas.microsoft.com/office/drawing/2014/main" id="{AFEB48C0-BBCF-382D-C6A2-727E305F4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63" name="Espace réservé du numéro de diapositive 1">
            <a:extLst>
              <a:ext uri="{FF2B5EF4-FFF2-40B4-BE49-F238E27FC236}">
                <a16:creationId xmlns:a16="http://schemas.microsoft.com/office/drawing/2014/main" id="{C98F54C7-6D9A-E705-2962-54BC4814C3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6E9E43-363B-304A-85AB-960CDEFD8744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14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FBA54F35-4C05-4A80-6A98-DE077F4B89D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sz="2600" b="1" dirty="0">
                <a:ea typeface="宋体" charset="0"/>
                <a:cs typeface="宋体" charset="0"/>
              </a:rPr>
              <a:t>1- Notre public :</a:t>
            </a:r>
          </a:p>
          <a:p>
            <a:pPr marL="0" indent="0">
              <a:buFontTx/>
              <a:buNone/>
              <a:defRPr/>
            </a:pPr>
            <a:endParaRPr lang="fr-FR" sz="1600" b="1" dirty="0">
              <a:ea typeface="宋体" charset="0"/>
              <a:cs typeface="宋体" charset="0"/>
            </a:endParaRPr>
          </a:p>
          <a:p>
            <a:pPr marL="0" indent="0">
              <a:buFontTx/>
              <a:buNone/>
              <a:tabLst>
                <a:tab pos="1436688" algn="l"/>
              </a:tabLst>
              <a:defRPr/>
            </a:pPr>
            <a:r>
              <a:rPr lang="fr-FR" sz="2800" dirty="0">
                <a:ea typeface="宋体" charset="0"/>
                <a:cs typeface="宋体" charset="0"/>
              </a:rPr>
              <a:t>	</a:t>
            </a:r>
            <a:r>
              <a:rPr lang="fr-FR" sz="2800" b="1" dirty="0">
                <a:ea typeface="宋体" charset="0"/>
                <a:cs typeface="宋体" charset="0"/>
              </a:rPr>
              <a:t>- majoritairement adulte, </a:t>
            </a:r>
            <a:r>
              <a:rPr lang="fr-FR" sz="3600" b="1" dirty="0">
                <a:solidFill>
                  <a:srgbClr val="FF6600"/>
                </a:solidFill>
                <a:ea typeface="宋体" charset="0"/>
                <a:cs typeface="宋体" charset="0"/>
              </a:rPr>
              <a:t>+/-</a:t>
            </a:r>
            <a:endParaRPr lang="fr-FR" sz="2800" b="1" dirty="0">
              <a:ea typeface="宋体" charset="0"/>
              <a:cs typeface="宋体" charset="0"/>
            </a:endParaRPr>
          </a:p>
          <a:p>
            <a:pPr>
              <a:defRPr/>
            </a:pPr>
            <a:endParaRPr lang="fr-FR" sz="2800" b="1" dirty="0">
              <a:ea typeface="宋体" charset="0"/>
              <a:cs typeface="宋体" charset="0"/>
            </a:endParaRPr>
          </a:p>
          <a:p>
            <a:pPr marL="0" indent="0">
              <a:buFontTx/>
              <a:buNone/>
              <a:defRPr/>
            </a:pPr>
            <a:endParaRPr lang="fr-FR" sz="2600" b="1" dirty="0">
              <a:ea typeface="宋体" charset="0"/>
              <a:cs typeface="宋体" charset="0"/>
            </a:endParaRPr>
          </a:p>
          <a:p>
            <a:pPr marL="0" indent="0">
              <a:buFontTx/>
              <a:buNone/>
              <a:defRPr/>
            </a:pPr>
            <a:endParaRPr lang="fr-FR" dirty="0">
              <a:ea typeface="宋体" charset="0"/>
              <a:cs typeface="宋体" charset="0"/>
            </a:endParaRPr>
          </a:p>
        </p:txBody>
      </p:sp>
      <p:sp>
        <p:nvSpPr>
          <p:cNvPr id="68610" name="Rectangle 6">
            <a:extLst>
              <a:ext uri="{FF2B5EF4-FFF2-40B4-BE49-F238E27FC236}">
                <a16:creationId xmlns:a16="http://schemas.microsoft.com/office/drawing/2014/main" id="{1A9D10C2-B048-C86A-E17A-E05252D77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1" name="Espace réservé du numéro de diapositive 1">
            <a:extLst>
              <a:ext uri="{FF2B5EF4-FFF2-40B4-BE49-F238E27FC236}">
                <a16:creationId xmlns:a16="http://schemas.microsoft.com/office/drawing/2014/main" id="{DFF3140D-9052-54AB-1C3F-9F984A1153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8648131-B81B-1040-9A61-4AC2FC9072F7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15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8F6C933F-DD73-F429-8D22-EFB0A1291B7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1- Notre public :</a:t>
            </a:r>
          </a:p>
          <a:p>
            <a:pPr marL="0" indent="0">
              <a:buFontTx/>
              <a:buNone/>
            </a:pP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 majoritairement adulte,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+/-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b="1" dirty="0">
                <a:ea typeface="宋体" panose="02010600030101010101" pitchFamily="2" charset="-122"/>
              </a:rPr>
              <a:t>- hétérogène, </a:t>
            </a:r>
            <a:r>
              <a:rPr lang="fr-FR" altLang="fr-FR" sz="3600" b="1" dirty="0">
                <a:solidFill>
                  <a:srgbClr val="FF0000"/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ea typeface="宋体" panose="02010600030101010101" pitchFamily="2" charset="-122"/>
            </a:endParaRPr>
          </a:p>
          <a:p>
            <a:pPr marL="0" indent="0"/>
            <a:endParaRPr lang="fr-FR" altLang="fr-FR" sz="2800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sz="2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</p:txBody>
      </p:sp>
      <p:sp>
        <p:nvSpPr>
          <p:cNvPr id="70658" name="Rectangle 6">
            <a:extLst>
              <a:ext uri="{FF2B5EF4-FFF2-40B4-BE49-F238E27FC236}">
                <a16:creationId xmlns:a16="http://schemas.microsoft.com/office/drawing/2014/main" id="{BBDC547B-CED2-67B8-1D13-ED94F57D8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659" name="Espace réservé du numéro de diapositive 1">
            <a:extLst>
              <a:ext uri="{FF2B5EF4-FFF2-40B4-BE49-F238E27FC236}">
                <a16:creationId xmlns:a16="http://schemas.microsoft.com/office/drawing/2014/main" id="{A4353DB7-76D1-AD3C-6F1F-431CCB2BEA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10253D8-923E-F24E-BB6C-B60499A1D681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16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F7783332-74EA-8B7E-7DCB-8855C229481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1- Notre public :</a:t>
            </a:r>
          </a:p>
          <a:p>
            <a:pPr marL="0" indent="0">
              <a:buFontTx/>
              <a:buNone/>
            </a:pP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 majoritairement adulte,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+/-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hétérogène,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b="1" dirty="0">
                <a:ea typeface="宋体" panose="02010600030101010101" pitchFamily="2" charset="-122"/>
              </a:rPr>
              <a:t>- volontaire, </a:t>
            </a:r>
            <a:r>
              <a:rPr lang="fr-FR" altLang="fr-FR" sz="3600" b="1" dirty="0">
                <a:solidFill>
                  <a:srgbClr val="17C253"/>
                </a:solidFill>
                <a:ea typeface="宋体" panose="02010600030101010101" pitchFamily="2" charset="-122"/>
              </a:rPr>
              <a:t>+</a:t>
            </a:r>
            <a:endParaRPr lang="fr-FR" altLang="fr-FR" sz="2800" b="1" dirty="0">
              <a:ea typeface="宋体" panose="02010600030101010101" pitchFamily="2" charset="-122"/>
            </a:endParaRPr>
          </a:p>
          <a:p>
            <a:pPr marL="0" indent="0"/>
            <a:endParaRPr lang="fr-FR" altLang="fr-FR" sz="2800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sz="2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</p:txBody>
      </p:sp>
      <p:sp>
        <p:nvSpPr>
          <p:cNvPr id="72706" name="Rectangle 6">
            <a:extLst>
              <a:ext uri="{FF2B5EF4-FFF2-40B4-BE49-F238E27FC236}">
                <a16:creationId xmlns:a16="http://schemas.microsoft.com/office/drawing/2014/main" id="{B6F8C63B-9558-B901-BDAA-E36174094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707" name="Espace réservé du numéro de diapositive 1">
            <a:extLst>
              <a:ext uri="{FF2B5EF4-FFF2-40B4-BE49-F238E27FC236}">
                <a16:creationId xmlns:a16="http://schemas.microsoft.com/office/drawing/2014/main" id="{F05AFC57-3EDB-93DC-571F-D3B978304B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0A8BDB-5BB7-1344-BC90-9FB42F8D55FA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17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9E5FDC85-317B-A770-FA8B-2B0971B84AD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1- Notre public :</a:t>
            </a:r>
          </a:p>
          <a:p>
            <a:pPr marL="0" indent="0">
              <a:buFontTx/>
              <a:buNone/>
            </a:pP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 majoritairement adulte,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+/-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hétérogène,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volontaire,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</a:t>
            </a: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b="1" dirty="0">
                <a:ea typeface="宋体" panose="02010600030101010101" pitchFamily="2" charset="-122"/>
              </a:rPr>
              <a:t>- curieux, </a:t>
            </a:r>
            <a:r>
              <a:rPr lang="fr-FR" altLang="fr-FR" sz="3600" b="1" dirty="0">
                <a:solidFill>
                  <a:srgbClr val="17C253"/>
                </a:solidFill>
                <a:ea typeface="宋体" panose="02010600030101010101" pitchFamily="2" charset="-122"/>
              </a:rPr>
              <a:t>+</a:t>
            </a:r>
            <a:endParaRPr lang="fr-FR" altLang="fr-FR" sz="2800" b="1" dirty="0">
              <a:ea typeface="宋体" panose="02010600030101010101" pitchFamily="2" charset="-122"/>
            </a:endParaRPr>
          </a:p>
          <a:p>
            <a:pPr marL="0" indent="0"/>
            <a:endParaRPr lang="fr-FR" altLang="fr-FR" sz="2800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sz="2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</p:txBody>
      </p:sp>
      <p:sp>
        <p:nvSpPr>
          <p:cNvPr id="74754" name="Rectangle 6">
            <a:extLst>
              <a:ext uri="{FF2B5EF4-FFF2-40B4-BE49-F238E27FC236}">
                <a16:creationId xmlns:a16="http://schemas.microsoft.com/office/drawing/2014/main" id="{3DB82D62-C632-4754-66D8-DFABE7D8D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755" name="Espace réservé du numéro de diapositive 1">
            <a:extLst>
              <a:ext uri="{FF2B5EF4-FFF2-40B4-BE49-F238E27FC236}">
                <a16:creationId xmlns:a16="http://schemas.microsoft.com/office/drawing/2014/main" id="{CDC1B6AA-E625-BD5F-483F-746A432163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1CAB011-5AA2-974E-8EBE-1126E155C0F4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18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8">
            <a:extLst>
              <a:ext uri="{FF2B5EF4-FFF2-40B4-BE49-F238E27FC236}">
                <a16:creationId xmlns:a16="http://schemas.microsoft.com/office/drawing/2014/main" id="{D28D4281-10E8-4C9B-9C24-EB9CFECA32C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1- Notre public :</a:t>
            </a:r>
          </a:p>
          <a:p>
            <a:pPr marL="0" indent="0">
              <a:buFontTx/>
              <a:buNone/>
            </a:pP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 majoritairement adulte,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+/-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hétérogène,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volontaire,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</a:t>
            </a: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curieux,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</a:t>
            </a: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b="1" dirty="0">
                <a:ea typeface="宋体" panose="02010600030101010101" pitchFamily="2" charset="-122"/>
              </a:rPr>
              <a:t>- en loisir, </a:t>
            </a:r>
            <a:r>
              <a:rPr lang="fr-FR" altLang="fr-FR" sz="3600" b="1" dirty="0">
                <a:solidFill>
                  <a:srgbClr val="FF6600"/>
                </a:solidFill>
                <a:ea typeface="宋体" panose="02010600030101010101" pitchFamily="2" charset="-122"/>
              </a:rPr>
              <a:t>+/-</a:t>
            </a:r>
            <a:endParaRPr lang="fr-FR" altLang="fr-FR" sz="28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sz="2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</p:txBody>
      </p:sp>
      <p:sp>
        <p:nvSpPr>
          <p:cNvPr id="76802" name="Rectangle 6">
            <a:extLst>
              <a:ext uri="{FF2B5EF4-FFF2-40B4-BE49-F238E27FC236}">
                <a16:creationId xmlns:a16="http://schemas.microsoft.com/office/drawing/2014/main" id="{C1A36829-9D9D-4AB5-5C92-2EF5515B6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03" name="Espace réservé du numéro de diapositive 1">
            <a:extLst>
              <a:ext uri="{FF2B5EF4-FFF2-40B4-BE49-F238E27FC236}">
                <a16:creationId xmlns:a16="http://schemas.microsoft.com/office/drawing/2014/main" id="{A813B724-5074-FE68-396C-A8983A673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7188291-A987-274B-98A6-9B932AE8F4B2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19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F9F3D-51FE-DAD8-ED40-3841BC364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>
            <a:extLst>
              <a:ext uri="{FF2B5EF4-FFF2-40B4-BE49-F238E27FC236}">
                <a16:creationId xmlns:a16="http://schemas.microsoft.com/office/drawing/2014/main" id="{2B934C70-5211-58E3-2483-FF167540D71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5230" y="4190980"/>
            <a:ext cx="9115425" cy="2895524"/>
          </a:xfrm>
        </p:spPr>
        <p:txBody>
          <a:bodyPr/>
          <a:lstStyle/>
          <a:p>
            <a:pPr algn="ctr" eaLnBrk="1" hangingPunct="1"/>
            <a:r>
              <a:rPr lang="fr-FR" altLang="fr-FR" sz="4400" b="1" dirty="0">
                <a:solidFill>
                  <a:srgbClr val="008000"/>
                </a:solidFill>
              </a:rPr>
              <a:t>Vers une Pédagogie Active</a:t>
            </a:r>
            <a:br>
              <a:rPr lang="fr-FR" altLang="fr-FR" sz="4400" b="1" dirty="0">
                <a:solidFill>
                  <a:srgbClr val="008000"/>
                </a:solidFill>
              </a:rPr>
            </a:br>
            <a:r>
              <a:rPr lang="fr-FR" altLang="fr-FR" sz="4400" b="1" dirty="0">
                <a:solidFill>
                  <a:srgbClr val="008000"/>
                </a:solidFill>
              </a:rPr>
              <a:t>et pourquoi pas </a:t>
            </a:r>
            <a:r>
              <a:rPr lang="fr-FR" altLang="fr-FR" sz="6600" b="1" dirty="0">
                <a:solidFill>
                  <a:srgbClr val="008000"/>
                </a:solidFill>
              </a:rPr>
              <a:t>« FUNACTIVE »</a:t>
            </a:r>
            <a:endParaRPr lang="en-US" altLang="fr-FR" sz="4000" b="1" dirty="0">
              <a:solidFill>
                <a:srgbClr val="008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51C064-072E-DF4E-8A63-51BF58FDB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12" y="76288"/>
            <a:ext cx="2666930" cy="1569180"/>
          </a:xfrm>
          <a:prstGeom prst="rect">
            <a:avLst/>
          </a:prstGeom>
        </p:spPr>
      </p:pic>
      <p:pic>
        <p:nvPicPr>
          <p:cNvPr id="3" name="Image 1" descr="images.png">
            <a:extLst>
              <a:ext uri="{FF2B5EF4-FFF2-40B4-BE49-F238E27FC236}">
                <a16:creationId xmlns:a16="http://schemas.microsoft.com/office/drawing/2014/main" id="{DDFC8474-70C9-F32A-6AE5-08F207F7C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10" y="579112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63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BE498CE3-0C40-2A6B-0BBA-43330BC9CFC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5334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1- Notre public :</a:t>
            </a:r>
          </a:p>
          <a:p>
            <a:pPr marL="0" indent="0">
              <a:buFontTx/>
              <a:buNone/>
            </a:pP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 majoritairement adulte,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+/-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hétérogène,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volontaire,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</a:t>
            </a: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curieux,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</a:t>
            </a: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en loisir,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+/-</a:t>
            </a: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b="1" dirty="0">
                <a:ea typeface="宋体" panose="02010600030101010101" pitchFamily="2" charset="-122"/>
              </a:rPr>
              <a:t>- payant… </a:t>
            </a:r>
            <a:r>
              <a:rPr lang="fr-FR" altLang="fr-FR" sz="3600" b="1" dirty="0">
                <a:solidFill>
                  <a:srgbClr val="FF0000"/>
                </a:solidFill>
                <a:ea typeface="宋体" panose="02010600030101010101" pitchFamily="2" charset="-122"/>
              </a:rPr>
              <a:t>-</a:t>
            </a: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etc</a:t>
            </a:r>
            <a:endParaRPr lang="fr-FR" altLang="fr-FR" sz="2000" dirty="0">
              <a:ea typeface="宋体" panose="02010600030101010101" pitchFamily="2" charset="-122"/>
            </a:endParaRPr>
          </a:p>
          <a:p>
            <a:pPr marL="0" indent="0"/>
            <a:endParaRPr lang="fr-FR" altLang="fr-FR" sz="2800" dirty="0">
              <a:ea typeface="宋体" panose="02010600030101010101" pitchFamily="2" charset="-122"/>
            </a:endParaRPr>
          </a:p>
          <a:p>
            <a:pPr marL="0" indent="0"/>
            <a:endParaRPr lang="fr-FR" altLang="fr-FR" sz="2800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sz="2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</p:txBody>
      </p:sp>
      <p:sp>
        <p:nvSpPr>
          <p:cNvPr id="78850" name="Rectangle 6">
            <a:extLst>
              <a:ext uri="{FF2B5EF4-FFF2-40B4-BE49-F238E27FC236}">
                <a16:creationId xmlns:a16="http://schemas.microsoft.com/office/drawing/2014/main" id="{FCE7C3EC-AECE-52E7-B129-219F9659F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1" name="Espace réservé du numéro de diapositive 1">
            <a:extLst>
              <a:ext uri="{FF2B5EF4-FFF2-40B4-BE49-F238E27FC236}">
                <a16:creationId xmlns:a16="http://schemas.microsoft.com/office/drawing/2014/main" id="{1BB3258E-7E39-386D-C210-373544BE46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727501-025A-784A-B990-9D95D8DC2F44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20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8">
            <a:extLst>
              <a:ext uri="{FF2B5EF4-FFF2-40B4-BE49-F238E27FC236}">
                <a16:creationId xmlns:a16="http://schemas.microsoft.com/office/drawing/2014/main" id="{EC8E85FB-07CC-6F13-6AC9-7AAF87307F4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2- Notre activité :</a:t>
            </a: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endParaRPr lang="fr-FR" altLang="fr-FR" sz="2800" b="1" dirty="0">
              <a:solidFill>
                <a:srgbClr val="FF6600"/>
              </a:solidFill>
              <a:ea typeface="宋体" panose="02010600030101010101" pitchFamily="2" charset="-122"/>
            </a:endParaRPr>
          </a:p>
        </p:txBody>
      </p:sp>
      <p:sp>
        <p:nvSpPr>
          <p:cNvPr id="80898" name="Rectangle 6">
            <a:extLst>
              <a:ext uri="{FF2B5EF4-FFF2-40B4-BE49-F238E27FC236}">
                <a16:creationId xmlns:a16="http://schemas.microsoft.com/office/drawing/2014/main" id="{7E5C1E8F-D393-23D5-C666-50E080717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4" y="144780"/>
            <a:ext cx="735785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899" name="Espace réservé du numéro de diapositive 1">
            <a:extLst>
              <a:ext uri="{FF2B5EF4-FFF2-40B4-BE49-F238E27FC236}">
                <a16:creationId xmlns:a16="http://schemas.microsoft.com/office/drawing/2014/main" id="{AA52AE30-77DF-CE26-907A-4659528EB4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F43155-1562-2E4A-8B00-C034472EF660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21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8">
            <a:extLst>
              <a:ext uri="{FF2B5EF4-FFF2-40B4-BE49-F238E27FC236}">
                <a16:creationId xmlns:a16="http://schemas.microsoft.com/office/drawing/2014/main" id="{473D1E37-80D8-0A17-B985-11C13385415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2- Notre activité :</a:t>
            </a: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b="1" dirty="0">
                <a:ea typeface="宋体" panose="02010600030101010101" pitchFamily="2" charset="-122"/>
              </a:rPr>
              <a:t>- diversifiée, </a:t>
            </a:r>
            <a:r>
              <a:rPr lang="fr-FR" altLang="fr-FR" sz="3600" b="1" dirty="0">
                <a:solidFill>
                  <a:srgbClr val="17C253"/>
                </a:solidFill>
                <a:ea typeface="宋体" panose="02010600030101010101" pitchFamily="2" charset="-122"/>
              </a:rPr>
              <a:t>+</a:t>
            </a:r>
            <a:endParaRPr lang="fr-FR" altLang="fr-FR" sz="2800" b="1" dirty="0">
              <a:solidFill>
                <a:srgbClr val="17C253"/>
              </a:solidFill>
              <a:ea typeface="宋体" panose="02010600030101010101" pitchFamily="2" charset="-122"/>
            </a:endParaRPr>
          </a:p>
        </p:txBody>
      </p:sp>
      <p:sp>
        <p:nvSpPr>
          <p:cNvPr id="82946" name="Rectangle 6">
            <a:extLst>
              <a:ext uri="{FF2B5EF4-FFF2-40B4-BE49-F238E27FC236}">
                <a16:creationId xmlns:a16="http://schemas.microsoft.com/office/drawing/2014/main" id="{74CB3D6B-6741-1E1C-1478-DB5FCA331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947" name="Espace réservé du numéro de diapositive 1">
            <a:extLst>
              <a:ext uri="{FF2B5EF4-FFF2-40B4-BE49-F238E27FC236}">
                <a16:creationId xmlns:a16="http://schemas.microsoft.com/office/drawing/2014/main" id="{20F309FF-360D-2E59-EEF4-F848338F4E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EB049D-6014-C64B-813D-EC23D73AEFAF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22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8">
            <a:extLst>
              <a:ext uri="{FF2B5EF4-FFF2-40B4-BE49-F238E27FC236}">
                <a16:creationId xmlns:a16="http://schemas.microsoft.com/office/drawing/2014/main" id="{055AC23B-E4A3-61ED-CEC7-DD3C5C8FE29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2- Notre activité :</a:t>
            </a: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 diversifiée,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b="1" dirty="0">
                <a:ea typeface="宋体" panose="02010600030101010101" pitchFamily="2" charset="-122"/>
              </a:rPr>
              <a:t>- de pleine nature, </a:t>
            </a:r>
            <a:r>
              <a:rPr lang="fr-FR" altLang="fr-FR" sz="3600" b="1" dirty="0">
                <a:solidFill>
                  <a:srgbClr val="17C253"/>
                </a:solidFill>
                <a:ea typeface="宋体" panose="02010600030101010101" pitchFamily="2" charset="-122"/>
              </a:rPr>
              <a:t>+</a:t>
            </a:r>
            <a:r>
              <a:rPr lang="fr-FR" altLang="fr-FR" sz="2800" b="1" dirty="0">
                <a:ea typeface="宋体" panose="02010600030101010101" pitchFamily="2" charset="-122"/>
              </a:rPr>
              <a:t>	</a:t>
            </a:r>
            <a:endParaRPr lang="fr-FR" altLang="fr-FR" sz="2800" b="1" dirty="0">
              <a:solidFill>
                <a:srgbClr val="FF6600"/>
              </a:solidFill>
              <a:ea typeface="宋体" panose="02010600030101010101" pitchFamily="2" charset="-122"/>
            </a:endParaRPr>
          </a:p>
        </p:txBody>
      </p:sp>
      <p:sp>
        <p:nvSpPr>
          <p:cNvPr id="84994" name="Rectangle 6">
            <a:extLst>
              <a:ext uri="{FF2B5EF4-FFF2-40B4-BE49-F238E27FC236}">
                <a16:creationId xmlns:a16="http://schemas.microsoft.com/office/drawing/2014/main" id="{761A4169-D254-D983-F11F-7B167B0A7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995" name="Espace réservé du numéro de diapositive 1">
            <a:extLst>
              <a:ext uri="{FF2B5EF4-FFF2-40B4-BE49-F238E27FC236}">
                <a16:creationId xmlns:a16="http://schemas.microsoft.com/office/drawing/2014/main" id="{01EB2C59-3DDB-173F-98DA-B4BAA3DCB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E3C87E-6E03-654D-908E-38C4F6B0F48C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23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8">
            <a:extLst>
              <a:ext uri="{FF2B5EF4-FFF2-40B4-BE49-F238E27FC236}">
                <a16:creationId xmlns:a16="http://schemas.microsoft.com/office/drawing/2014/main" id="{285E3CA7-DE71-7228-F550-635DADD730D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2- Notre activité :</a:t>
            </a: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 diversifiée,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de pleine nature,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`	</a:t>
            </a:r>
            <a:r>
              <a:rPr lang="fr-FR" altLang="fr-FR" sz="2800" b="1" dirty="0">
                <a:ea typeface="宋体" panose="02010600030101010101" pitchFamily="2" charset="-122"/>
              </a:rPr>
              <a:t>- en environnement spécifique, </a:t>
            </a:r>
            <a:r>
              <a:rPr lang="fr-FR" altLang="fr-FR" sz="3600" b="1" dirty="0">
                <a:solidFill>
                  <a:srgbClr val="FF6600"/>
                </a:solidFill>
                <a:ea typeface="宋体" panose="02010600030101010101" pitchFamily="2" charset="-122"/>
              </a:rPr>
              <a:t>+/-</a:t>
            </a:r>
            <a:endParaRPr lang="fr-FR" altLang="fr-FR" sz="2800" b="1" dirty="0">
              <a:solidFill>
                <a:srgbClr val="FF6600"/>
              </a:solidFill>
              <a:ea typeface="宋体" panose="02010600030101010101" pitchFamily="2" charset="-122"/>
            </a:endParaRPr>
          </a:p>
        </p:txBody>
      </p:sp>
      <p:sp>
        <p:nvSpPr>
          <p:cNvPr id="87042" name="Rectangle 6">
            <a:extLst>
              <a:ext uri="{FF2B5EF4-FFF2-40B4-BE49-F238E27FC236}">
                <a16:creationId xmlns:a16="http://schemas.microsoft.com/office/drawing/2014/main" id="{3A378314-B8A4-12F0-95ED-10D155E5C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43" name="Espace réservé du numéro de diapositive 1">
            <a:extLst>
              <a:ext uri="{FF2B5EF4-FFF2-40B4-BE49-F238E27FC236}">
                <a16:creationId xmlns:a16="http://schemas.microsoft.com/office/drawing/2014/main" id="{6A267DB5-4F3F-FC83-7FC6-C763162CC3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492783-598C-A64C-87C6-A5B66A33222F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24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8">
            <a:extLst>
              <a:ext uri="{FF2B5EF4-FFF2-40B4-BE49-F238E27FC236}">
                <a16:creationId xmlns:a16="http://schemas.microsoft.com/office/drawing/2014/main" id="{E831942B-7D21-C5D4-5B20-0FB5B611D3B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2- Notre activité :</a:t>
            </a: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 diversifiée,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de pleine nature,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`	- en environnement spécifique,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+/-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b="1" dirty="0">
                <a:solidFill>
                  <a:srgbClr val="17C253"/>
                </a:solidFill>
                <a:ea typeface="宋体" panose="02010600030101010101" pitchFamily="2" charset="-122"/>
              </a:rPr>
              <a:t>- en groupe,</a:t>
            </a:r>
            <a:r>
              <a:rPr lang="fr-FR" altLang="fr-FR" sz="2800" b="1" dirty="0">
                <a:solidFill>
                  <a:srgbClr val="FF66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600" b="1" dirty="0">
                <a:solidFill>
                  <a:srgbClr val="17C253"/>
                </a:solidFill>
                <a:ea typeface="宋体" panose="02010600030101010101" pitchFamily="2" charset="-122"/>
              </a:rPr>
              <a:t>+</a:t>
            </a:r>
            <a:endParaRPr lang="fr-FR" altLang="fr-FR" sz="2800" b="1" dirty="0">
              <a:solidFill>
                <a:srgbClr val="17C253"/>
              </a:solidFill>
              <a:ea typeface="宋体" panose="02010600030101010101" pitchFamily="2" charset="-122"/>
            </a:endParaRPr>
          </a:p>
        </p:txBody>
      </p:sp>
      <p:sp>
        <p:nvSpPr>
          <p:cNvPr id="89090" name="Rectangle 6">
            <a:extLst>
              <a:ext uri="{FF2B5EF4-FFF2-40B4-BE49-F238E27FC236}">
                <a16:creationId xmlns:a16="http://schemas.microsoft.com/office/drawing/2014/main" id="{89A0D6CE-E399-C268-361E-07056A10F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091" name="Espace réservé du numéro de diapositive 1">
            <a:extLst>
              <a:ext uri="{FF2B5EF4-FFF2-40B4-BE49-F238E27FC236}">
                <a16:creationId xmlns:a16="http://schemas.microsoft.com/office/drawing/2014/main" id="{C1678000-1D18-2BC9-A850-815B87253F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C67D43-BCB6-314F-8E16-866B3CE5D04A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25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8">
            <a:extLst>
              <a:ext uri="{FF2B5EF4-FFF2-40B4-BE49-F238E27FC236}">
                <a16:creationId xmlns:a16="http://schemas.microsoft.com/office/drawing/2014/main" id="{0E6E5139-C29C-0A4E-E0B5-231F6D0E352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2- Notre activité :</a:t>
            </a: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 diversifiée, </a:t>
            </a:r>
            <a:r>
              <a:rPr lang="fr-FR" altLang="fr-FR" sz="36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</a:t>
            </a:r>
            <a:endParaRPr lang="fr-FR" altLang="fr-FR" sz="2800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de pleine nature, </a:t>
            </a:r>
            <a:r>
              <a:rPr lang="fr-FR" altLang="fr-FR" sz="36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</a:t>
            </a:r>
            <a:endParaRPr lang="fr-FR" altLang="fr-FR" sz="2800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`	- en environnement spécifique, </a:t>
            </a:r>
            <a:r>
              <a:rPr lang="fr-FR" altLang="fr-FR" sz="36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+/-</a:t>
            </a:r>
            <a:endParaRPr lang="fr-FR" altLang="fr-FR" sz="2800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en groupe, </a:t>
            </a:r>
            <a:r>
              <a:rPr lang="fr-FR" altLang="fr-FR" sz="36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</a:t>
            </a:r>
            <a:endParaRPr lang="fr-FR" altLang="fr-FR" sz="2800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b="1" dirty="0">
                <a:ea typeface="宋体" panose="02010600030101010101" pitchFamily="2" charset="-122"/>
              </a:rPr>
              <a:t>- différentes composantes : physique, technique, théorique, </a:t>
            </a:r>
            <a:r>
              <a:rPr lang="fr-FR" altLang="fr-FR" sz="3600" b="1" dirty="0">
                <a:solidFill>
                  <a:srgbClr val="FF6600"/>
                </a:solidFill>
                <a:ea typeface="宋体" panose="02010600030101010101" pitchFamily="2" charset="-122"/>
              </a:rPr>
              <a:t>+/-</a:t>
            </a:r>
            <a:endParaRPr lang="fr-FR" altLang="fr-FR" sz="2800" b="1" dirty="0">
              <a:solidFill>
                <a:srgbClr val="FF6600"/>
              </a:solidFill>
              <a:ea typeface="宋体" panose="02010600030101010101" pitchFamily="2" charset="-122"/>
            </a:endParaRPr>
          </a:p>
        </p:txBody>
      </p:sp>
      <p:sp>
        <p:nvSpPr>
          <p:cNvPr id="91138" name="Rectangle 6">
            <a:extLst>
              <a:ext uri="{FF2B5EF4-FFF2-40B4-BE49-F238E27FC236}">
                <a16:creationId xmlns:a16="http://schemas.microsoft.com/office/drawing/2014/main" id="{77581279-4029-8EAA-F336-A967A95DB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139" name="Espace réservé du numéro de diapositive 1">
            <a:extLst>
              <a:ext uri="{FF2B5EF4-FFF2-40B4-BE49-F238E27FC236}">
                <a16:creationId xmlns:a16="http://schemas.microsoft.com/office/drawing/2014/main" id="{FEBB94B2-E47A-6208-C38C-F10E90DAB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5D19192-C5AC-EF43-8B10-6324D69947B0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26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8">
            <a:extLst>
              <a:ext uri="{FF2B5EF4-FFF2-40B4-BE49-F238E27FC236}">
                <a16:creationId xmlns:a16="http://schemas.microsoft.com/office/drawing/2014/main" id="{4D671CEB-C878-65D1-8E89-27E579FA32C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495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2- Notre activité :</a:t>
            </a: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 diversifiée, </a:t>
            </a:r>
            <a:r>
              <a:rPr lang="fr-FR" altLang="fr-FR" sz="36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</a:t>
            </a:r>
            <a:endParaRPr lang="fr-FR" altLang="fr-FR" sz="2800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de pleine nature, </a:t>
            </a:r>
            <a:r>
              <a:rPr lang="fr-FR" altLang="fr-FR" sz="36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</a:t>
            </a:r>
            <a:endParaRPr lang="fr-FR" altLang="fr-FR" sz="2800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`	- en environnement spécifique, </a:t>
            </a:r>
            <a:r>
              <a:rPr lang="fr-FR" altLang="fr-FR" sz="36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+/-</a:t>
            </a:r>
            <a:endParaRPr lang="fr-FR" altLang="fr-FR" sz="2800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en groupe, </a:t>
            </a:r>
            <a:r>
              <a:rPr lang="fr-FR" altLang="fr-FR" sz="36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</a:t>
            </a:r>
            <a:endParaRPr lang="fr-FR" altLang="fr-FR" sz="2800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différentes composantes : physique, technique, 	  théorique, </a:t>
            </a:r>
            <a:r>
              <a:rPr lang="fr-FR" altLang="fr-FR" sz="36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+/-</a:t>
            </a:r>
            <a:endParaRPr lang="fr-FR" altLang="fr-FR" sz="2800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93186" name="ZoneTexte 1">
            <a:extLst>
              <a:ext uri="{FF2B5EF4-FFF2-40B4-BE49-F238E27FC236}">
                <a16:creationId xmlns:a16="http://schemas.microsoft.com/office/drawing/2014/main" id="{D5A68363-0DA7-E4AD-D0D5-16AD3BED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867400"/>
            <a:ext cx="45496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 dirty="0">
                <a:solidFill>
                  <a:srgbClr val="FF0000"/>
                </a:solidFill>
              </a:rPr>
              <a:t>- DE LOISIR  </a:t>
            </a:r>
            <a:r>
              <a:rPr lang="fr-FR" altLang="fr-FR" sz="4000" b="1" dirty="0">
                <a:solidFill>
                  <a:srgbClr val="FF0000"/>
                </a:solidFill>
              </a:rPr>
              <a:t>+             -</a:t>
            </a:r>
            <a:endParaRPr lang="fr-FR" altLang="fr-FR" sz="2800" b="1" dirty="0">
              <a:solidFill>
                <a:srgbClr val="FF0000"/>
              </a:solidFill>
            </a:endParaRPr>
          </a:p>
        </p:txBody>
      </p:sp>
      <p:sp>
        <p:nvSpPr>
          <p:cNvPr id="93187" name="Rectangle 6">
            <a:extLst>
              <a:ext uri="{FF2B5EF4-FFF2-40B4-BE49-F238E27FC236}">
                <a16:creationId xmlns:a16="http://schemas.microsoft.com/office/drawing/2014/main" id="{DA7C44C8-EDAB-53AA-7ABD-712F08A2E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3189" name="Espace réservé du numéro de diapositive 1">
            <a:extLst>
              <a:ext uri="{FF2B5EF4-FFF2-40B4-BE49-F238E27FC236}">
                <a16:creationId xmlns:a16="http://schemas.microsoft.com/office/drawing/2014/main" id="{9B9C6A43-3DA6-B93A-9C57-C54ED1B5D1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B2ED2AF-42F8-AD40-A502-970A832A16FB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27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8911FCB-E931-BFAE-8B52-129515D80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63" y="5631469"/>
            <a:ext cx="779849" cy="99508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E7A50658-AB42-1CB7-AB5B-C2BFC336AC5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FR" sz="2600" b="1" dirty="0">
                <a:ea typeface="宋体" charset="0"/>
                <a:cs typeface="宋体" charset="0"/>
              </a:rPr>
              <a:t>3- Nos formations :</a:t>
            </a:r>
            <a:endParaRPr lang="fr-FR" sz="2800" dirty="0">
              <a:ea typeface="宋体" charset="0"/>
              <a:cs typeface="宋体" charset="0"/>
            </a:endParaRPr>
          </a:p>
          <a:p>
            <a:pPr>
              <a:defRPr/>
            </a:pPr>
            <a:endParaRPr lang="fr-FR" sz="2800" dirty="0">
              <a:ea typeface="宋体" charset="0"/>
              <a:cs typeface="宋体" charset="0"/>
            </a:endParaRPr>
          </a:p>
          <a:p>
            <a:pPr marL="0" indent="0">
              <a:buFontTx/>
              <a:buNone/>
              <a:defRPr/>
            </a:pPr>
            <a:endParaRPr lang="fr-FR" sz="2600" b="1" dirty="0">
              <a:ea typeface="宋体" charset="0"/>
              <a:cs typeface="宋体" charset="0"/>
            </a:endParaRPr>
          </a:p>
          <a:p>
            <a:pPr marL="0" indent="0">
              <a:buFontTx/>
              <a:buNone/>
              <a:defRPr/>
            </a:pPr>
            <a:endParaRPr lang="fr-FR" dirty="0">
              <a:ea typeface="宋体" charset="0"/>
              <a:cs typeface="宋体" charset="0"/>
            </a:endParaRPr>
          </a:p>
        </p:txBody>
      </p:sp>
      <p:sp>
        <p:nvSpPr>
          <p:cNvPr id="95234" name="Rectangle 6">
            <a:extLst>
              <a:ext uri="{FF2B5EF4-FFF2-40B4-BE49-F238E27FC236}">
                <a16:creationId xmlns:a16="http://schemas.microsoft.com/office/drawing/2014/main" id="{2A18CC3B-B1C9-4B4A-1AB5-4A7661CEA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5235" name="Espace réservé du numéro de diapositive 1">
            <a:extLst>
              <a:ext uri="{FF2B5EF4-FFF2-40B4-BE49-F238E27FC236}">
                <a16:creationId xmlns:a16="http://schemas.microsoft.com/office/drawing/2014/main" id="{49F864D5-14D4-9928-A68D-F8D7773C1B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0A5C24-922D-654F-A5E0-DB66B86C6349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28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6B10F860-5B42-ABDF-D569-0C983F83B25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3- Nos formations :</a:t>
            </a: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b="1" dirty="0">
                <a:ea typeface="宋体" panose="02010600030101010101" pitchFamily="2" charset="-122"/>
              </a:rPr>
              <a:t>- principalement sur un mode transmissif et 	présentiel, </a:t>
            </a:r>
            <a:r>
              <a:rPr lang="fr-FR" altLang="fr-FR" sz="3600" b="1" dirty="0">
                <a:solidFill>
                  <a:srgbClr val="FF0000"/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ea typeface="宋体" panose="02010600030101010101" pitchFamily="2" charset="-122"/>
            </a:endParaRPr>
          </a:p>
          <a:p>
            <a:pPr marL="0" indent="0"/>
            <a:endParaRPr lang="fr-FR" altLang="fr-FR" sz="2800" dirty="0">
              <a:ea typeface="宋体" panose="02010600030101010101" pitchFamily="2" charset="-122"/>
            </a:endParaRPr>
          </a:p>
          <a:p>
            <a:pPr marL="0" indent="0"/>
            <a:endParaRPr lang="fr-FR" altLang="fr-FR" sz="2800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sz="2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</p:txBody>
      </p:sp>
      <p:sp>
        <p:nvSpPr>
          <p:cNvPr id="97282" name="Rectangle 6">
            <a:extLst>
              <a:ext uri="{FF2B5EF4-FFF2-40B4-BE49-F238E27FC236}">
                <a16:creationId xmlns:a16="http://schemas.microsoft.com/office/drawing/2014/main" id="{EBA139E7-B40D-A12A-0439-075873A01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283" name="Espace réservé du numéro de diapositive 1">
            <a:extLst>
              <a:ext uri="{FF2B5EF4-FFF2-40B4-BE49-F238E27FC236}">
                <a16:creationId xmlns:a16="http://schemas.microsoft.com/office/drawing/2014/main" id="{E17299C2-8438-3D29-0DC1-F06F17F6D3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0D9C6B-4FE9-8941-AFA1-C45C899C7569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29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>
            <a:extLst>
              <a:ext uri="{FF2B5EF4-FFF2-40B4-BE49-F238E27FC236}">
                <a16:creationId xmlns:a16="http://schemas.microsoft.com/office/drawing/2014/main" id="{A9E3CBFA-9205-014B-CC8B-D518B711995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190980"/>
            <a:ext cx="9144000" cy="2743128"/>
          </a:xfrm>
        </p:spPr>
        <p:txBody>
          <a:bodyPr/>
          <a:lstStyle/>
          <a:p>
            <a:pPr algn="ctr"/>
            <a:r>
              <a:rPr lang="fr-FR" sz="4300" b="1" noProof="0" dirty="0">
                <a:solidFill>
                  <a:srgbClr val="008000"/>
                </a:solidFill>
              </a:rPr>
              <a:t>Mettons</a:t>
            </a:r>
            <a:r>
              <a:rPr lang="fr-FR" sz="4300" b="1" dirty="0">
                <a:solidFill>
                  <a:srgbClr val="008000"/>
                </a:solidFill>
              </a:rPr>
              <a:t> de l’ACTION</a:t>
            </a:r>
            <a:br>
              <a:rPr lang="fr-FR" sz="4300" b="1" dirty="0">
                <a:solidFill>
                  <a:srgbClr val="008000"/>
                </a:solidFill>
              </a:rPr>
            </a:br>
            <a:r>
              <a:rPr lang="fr-FR" sz="4300" b="1" dirty="0">
                <a:solidFill>
                  <a:srgbClr val="008000"/>
                </a:solidFill>
              </a:rPr>
              <a:t>et du FUN dans nos pédas !</a:t>
            </a:r>
            <a:br>
              <a:rPr lang="fr-FR" sz="4300" b="1" dirty="0">
                <a:solidFill>
                  <a:srgbClr val="008000"/>
                </a:solidFill>
              </a:rPr>
            </a:br>
            <a:r>
              <a:rPr lang="fr-FR" sz="4300" b="1" dirty="0">
                <a:solidFill>
                  <a:srgbClr val="008000"/>
                </a:solidFill>
              </a:rPr>
              <a:t>Nous y reviendrons...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427FC997-D68A-888A-B61C-1EE9D71A899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3- Nos formations :</a:t>
            </a: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 principalement sur un mode transmissif et 	présentiel,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b="1" dirty="0">
                <a:ea typeface="宋体" panose="02010600030101010101" pitchFamily="2" charset="-122"/>
              </a:rPr>
              <a:t>- les contenus souvent surdimensionnés, </a:t>
            </a:r>
            <a:r>
              <a:rPr lang="fr-FR" altLang="fr-FR" sz="3600" b="1" dirty="0">
                <a:solidFill>
                  <a:srgbClr val="FF0000"/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</a:p>
          <a:p>
            <a:pPr marL="0" indent="0"/>
            <a:endParaRPr lang="fr-FR" altLang="fr-FR" sz="2800" dirty="0">
              <a:ea typeface="宋体" panose="02010600030101010101" pitchFamily="2" charset="-122"/>
            </a:endParaRPr>
          </a:p>
          <a:p>
            <a:pPr marL="0" indent="0"/>
            <a:endParaRPr lang="fr-FR" altLang="fr-FR" sz="2800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sz="2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</p:txBody>
      </p:sp>
      <p:sp>
        <p:nvSpPr>
          <p:cNvPr id="99330" name="Rectangle 6">
            <a:extLst>
              <a:ext uri="{FF2B5EF4-FFF2-40B4-BE49-F238E27FC236}">
                <a16:creationId xmlns:a16="http://schemas.microsoft.com/office/drawing/2014/main" id="{A670366A-B482-5F0C-2C41-6AEC2D480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331" name="Espace réservé du numéro de diapositive 1">
            <a:extLst>
              <a:ext uri="{FF2B5EF4-FFF2-40B4-BE49-F238E27FC236}">
                <a16:creationId xmlns:a16="http://schemas.microsoft.com/office/drawing/2014/main" id="{6FD984D5-7D4F-D6B3-E100-D02EAF090E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F3E8B74-58E4-AA42-8DE6-C7B935FF7DF3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30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C950562D-C4F2-9971-26B1-6431EB31F2E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3- Nos formations :</a:t>
            </a: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 principalement sur un mode transmissif et 	présentiel,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les contenus souvent surdimensionnés,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b="1" dirty="0">
                <a:ea typeface="宋体" panose="02010600030101010101" pitchFamily="2" charset="-122"/>
              </a:rPr>
              <a:t>- pas d’adéquation contenus / motivation, </a:t>
            </a:r>
            <a:r>
              <a:rPr lang="fr-FR" altLang="fr-FR" sz="3600" b="1" dirty="0">
                <a:solidFill>
                  <a:srgbClr val="FF0000"/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</a:p>
          <a:p>
            <a:pPr marL="0" indent="0"/>
            <a:endParaRPr lang="fr-FR" altLang="fr-FR" sz="2800" dirty="0">
              <a:ea typeface="宋体" panose="02010600030101010101" pitchFamily="2" charset="-122"/>
            </a:endParaRPr>
          </a:p>
          <a:p>
            <a:pPr marL="0" indent="0"/>
            <a:endParaRPr lang="fr-FR" altLang="fr-FR" sz="2800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sz="2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</p:txBody>
      </p:sp>
      <p:sp>
        <p:nvSpPr>
          <p:cNvPr id="101378" name="Rectangle 6">
            <a:extLst>
              <a:ext uri="{FF2B5EF4-FFF2-40B4-BE49-F238E27FC236}">
                <a16:creationId xmlns:a16="http://schemas.microsoft.com/office/drawing/2014/main" id="{327DC369-4E86-48A7-60A8-2FCC54954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1379" name="Espace réservé du numéro de diapositive 1">
            <a:extLst>
              <a:ext uri="{FF2B5EF4-FFF2-40B4-BE49-F238E27FC236}">
                <a16:creationId xmlns:a16="http://schemas.microsoft.com/office/drawing/2014/main" id="{27B711C7-790C-6248-6ECA-AFBA50403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A031BC3-B24E-494A-ABE2-B7431C9BE9CB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31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CDD1AC4C-F69F-F7CF-19F7-F3B10F362A1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3- Nos formations :</a:t>
            </a: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 principalement sur un mode transmissif et 	présentiel,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les contenus souvent surdimensionnés,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pas d’adéquation contenus / motivation,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b="1" dirty="0">
                <a:ea typeface="宋体" panose="02010600030101010101" pitchFamily="2" charset="-122"/>
              </a:rPr>
              <a:t>- les « jeux » sont souvent absents, </a:t>
            </a:r>
            <a:r>
              <a:rPr lang="fr-FR" altLang="fr-FR" sz="3600" b="1" dirty="0">
                <a:solidFill>
                  <a:srgbClr val="FF0000"/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</a:p>
          <a:p>
            <a:pPr marL="0" indent="0"/>
            <a:endParaRPr lang="fr-FR" altLang="fr-FR" sz="2800" dirty="0">
              <a:ea typeface="宋体" panose="02010600030101010101" pitchFamily="2" charset="-122"/>
            </a:endParaRPr>
          </a:p>
          <a:p>
            <a:pPr marL="0" indent="0"/>
            <a:endParaRPr lang="fr-FR" altLang="fr-FR" sz="2800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sz="2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</p:txBody>
      </p:sp>
      <p:sp>
        <p:nvSpPr>
          <p:cNvPr id="103426" name="Rectangle 6">
            <a:extLst>
              <a:ext uri="{FF2B5EF4-FFF2-40B4-BE49-F238E27FC236}">
                <a16:creationId xmlns:a16="http://schemas.microsoft.com/office/drawing/2014/main" id="{210C880E-8928-5FCB-1BA2-89ABDBC58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27" name="Espace réservé du numéro de diapositive 1">
            <a:extLst>
              <a:ext uri="{FF2B5EF4-FFF2-40B4-BE49-F238E27FC236}">
                <a16:creationId xmlns:a16="http://schemas.microsoft.com/office/drawing/2014/main" id="{582F8734-56B3-718A-ACD0-3C4C97C831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13586A1-972A-6746-AF1F-96D9936A0A80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32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20B55292-63A9-7855-A37A-182DD59A8A8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3- Nos formations :</a:t>
            </a: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 principalement sur un mode transmissif et 	présentiel,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les contenus souvent surdimensionnés,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pas d’adéquation contenus / motivation,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les « jeux » sont souvent absents,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b="1" dirty="0">
                <a:ea typeface="宋体" panose="02010600030101010101" pitchFamily="2" charset="-122"/>
              </a:rPr>
              <a:t>- nos formateurs sont souvent intuitifs, </a:t>
            </a:r>
            <a:r>
              <a:rPr lang="fr-FR" altLang="fr-FR" sz="3600" b="1" dirty="0">
                <a:solidFill>
                  <a:srgbClr val="FF6600"/>
                </a:solidFill>
                <a:ea typeface="宋体" panose="02010600030101010101" pitchFamily="2" charset="-122"/>
              </a:rPr>
              <a:t>+/-</a:t>
            </a:r>
            <a:endParaRPr lang="fr-FR" altLang="fr-FR" sz="28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b="1" dirty="0">
                <a:ea typeface="宋体" panose="02010600030101010101" pitchFamily="2" charset="-122"/>
              </a:rPr>
              <a:t>	</a:t>
            </a:r>
          </a:p>
          <a:p>
            <a:pPr marL="0" indent="0"/>
            <a:endParaRPr lang="fr-FR" altLang="fr-FR" sz="2800" dirty="0">
              <a:ea typeface="宋体" panose="02010600030101010101" pitchFamily="2" charset="-122"/>
            </a:endParaRPr>
          </a:p>
          <a:p>
            <a:pPr marL="0" indent="0"/>
            <a:endParaRPr lang="fr-FR" altLang="fr-FR" sz="2800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sz="2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</p:txBody>
      </p:sp>
      <p:sp>
        <p:nvSpPr>
          <p:cNvPr id="105474" name="Rectangle 6">
            <a:extLst>
              <a:ext uri="{FF2B5EF4-FFF2-40B4-BE49-F238E27FC236}">
                <a16:creationId xmlns:a16="http://schemas.microsoft.com/office/drawing/2014/main" id="{E72DBA5E-0117-0A34-66B5-07895C17B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475" name="Espace réservé du numéro de diapositive 1">
            <a:extLst>
              <a:ext uri="{FF2B5EF4-FFF2-40B4-BE49-F238E27FC236}">
                <a16:creationId xmlns:a16="http://schemas.microsoft.com/office/drawing/2014/main" id="{A61F759E-8D3C-693A-991A-D8B5F0F58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B1CD27-87BC-6C4B-89D8-DB509A154314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33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C3A3F217-2F62-A1D4-B2DA-D92AAB66A25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3- Nos formations :</a:t>
            </a:r>
            <a:endParaRPr lang="fr-FR" altLang="fr-FR" sz="1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 principalement sur un mode transmissif et 	présentiel,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les contenus souvent surdimensionnés,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pas d’adéquation contenus / motivation,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les « jeux » sont souvent absents,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	- nos formateurs sont souvent intuitifs, </a:t>
            </a:r>
            <a:r>
              <a:rPr lang="fr-FR" altLang="fr-FR" sz="3600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+/-</a:t>
            </a:r>
            <a:endParaRPr lang="fr-FR" altLang="fr-FR" sz="2800" b="1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  <a:r>
              <a:rPr lang="fr-FR" altLang="fr-FR" sz="2800" b="1" dirty="0">
                <a:ea typeface="宋体" panose="02010600030101010101" pitchFamily="2" charset="-122"/>
              </a:rPr>
              <a:t>- « les experts sont trop experts »… </a:t>
            </a:r>
            <a:r>
              <a:rPr lang="fr-FR" altLang="fr-FR" sz="3600" b="1" dirty="0">
                <a:solidFill>
                  <a:srgbClr val="FF6600"/>
                </a:solidFill>
                <a:ea typeface="宋体" panose="02010600030101010101" pitchFamily="2" charset="-122"/>
              </a:rPr>
              <a:t>+/-</a:t>
            </a:r>
            <a:endParaRPr lang="fr-FR" altLang="fr-FR" sz="2800" b="1" dirty="0">
              <a:solidFill>
                <a:srgbClr val="FF6600"/>
              </a:solidFill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etc</a:t>
            </a:r>
          </a:p>
          <a:p>
            <a:pPr marL="0" indent="0">
              <a:buFontTx/>
              <a:buNone/>
            </a:pPr>
            <a:endParaRPr lang="fr-FR" altLang="fr-FR" sz="2800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2800" dirty="0">
                <a:ea typeface="宋体" panose="02010600030101010101" pitchFamily="2" charset="-122"/>
              </a:rPr>
              <a:t>	</a:t>
            </a:r>
          </a:p>
          <a:p>
            <a:pPr marL="0" indent="0"/>
            <a:endParaRPr lang="fr-FR" altLang="fr-FR" sz="2800" dirty="0">
              <a:ea typeface="宋体" panose="02010600030101010101" pitchFamily="2" charset="-122"/>
            </a:endParaRPr>
          </a:p>
          <a:p>
            <a:pPr marL="0" indent="0"/>
            <a:endParaRPr lang="fr-FR" altLang="fr-FR" sz="2800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sz="2600" b="1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</p:txBody>
      </p:sp>
      <p:sp>
        <p:nvSpPr>
          <p:cNvPr id="107522" name="Rectangle 6">
            <a:extLst>
              <a:ext uri="{FF2B5EF4-FFF2-40B4-BE49-F238E27FC236}">
                <a16:creationId xmlns:a16="http://schemas.microsoft.com/office/drawing/2014/main" id="{1FAB0FAF-4671-D630-91AE-2AC1F39AE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2700" b="1" dirty="0">
                <a:solidFill>
                  <a:srgbClr val="008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VERS UNE PÉDAGOGIE PLUS ACTIVE.</a:t>
            </a:r>
          </a:p>
          <a:p>
            <a:r>
              <a:rPr lang="en-US" altLang="fr-FR" dirty="0">
                <a:solidFill>
                  <a:srgbClr val="008000"/>
                </a:solidFill>
                <a:latin typeface="Arial" panose="020B0604020202020204" pitchFamily="34" charset="0"/>
              </a:rPr>
              <a:t>FFESSM NOS FORCES, NOS FAIBLESSES !</a:t>
            </a:r>
            <a:endParaRPr lang="en-US" altLang="fr-FR" dirty="0">
              <a:solidFill>
                <a:srgbClr val="008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523" name="Espace réservé du numéro de diapositive 1">
            <a:extLst>
              <a:ext uri="{FF2B5EF4-FFF2-40B4-BE49-F238E27FC236}">
                <a16:creationId xmlns:a16="http://schemas.microsoft.com/office/drawing/2014/main" id="{FB10D267-745B-2F69-29A3-05279096D4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DF1836-D552-3F4B-B3BE-FDCBB9B8B5B2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 eaLnBrk="1" hangingPunct="1"/>
              <a:t>34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CF1EF-16DE-BC4D-6603-0AD3D19BC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>
            <a:extLst>
              <a:ext uri="{FF2B5EF4-FFF2-40B4-BE49-F238E27FC236}">
                <a16:creationId xmlns:a16="http://schemas.microsoft.com/office/drawing/2014/main" id="{89DB9541-A21E-660A-C657-33A7D6B6487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267178"/>
            <a:ext cx="9144000" cy="2666930"/>
          </a:xfrm>
        </p:spPr>
        <p:txBody>
          <a:bodyPr/>
          <a:lstStyle/>
          <a:p>
            <a:pPr algn="ctr"/>
            <a:r>
              <a:rPr lang="en-US" altLang="fr-FR" sz="5400" b="1" dirty="0">
                <a:solidFill>
                  <a:srgbClr val="008000"/>
                </a:solidFill>
              </a:rPr>
              <a:t>VERS UNE PÉDAGOGIE PLUS FUN</a:t>
            </a:r>
            <a:br>
              <a:rPr lang="en-US" altLang="fr-FR" sz="5400" b="1" dirty="0">
                <a:solidFill>
                  <a:srgbClr val="008000"/>
                </a:solidFill>
              </a:rPr>
            </a:br>
            <a:r>
              <a:rPr lang="en-US" altLang="fr-FR" sz="5400" b="1" dirty="0">
                <a:solidFill>
                  <a:srgbClr val="008000"/>
                </a:solidFill>
              </a:rPr>
              <a:t>ANALYSE</a:t>
            </a:r>
          </a:p>
        </p:txBody>
      </p:sp>
    </p:spTree>
    <p:extLst>
      <p:ext uri="{BB962C8B-B14F-4D97-AF65-F5344CB8AC3E}">
        <p14:creationId xmlns:p14="http://schemas.microsoft.com/office/powerpoint/2010/main" val="1563609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>
            <a:extLst>
              <a:ext uri="{FF2B5EF4-FFF2-40B4-BE49-F238E27FC236}">
                <a16:creationId xmlns:a16="http://schemas.microsoft.com/office/drawing/2014/main" id="{E98DCAF4-AF02-A961-9716-8014CA79F4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133350"/>
            <a:ext cx="6934200" cy="1219200"/>
          </a:xfrm>
        </p:spPr>
        <p:txBody>
          <a:bodyPr/>
          <a:lstStyle/>
          <a:p>
            <a:r>
              <a:rPr lang="en-US" altLang="fr-FR" sz="2700" b="1" dirty="0">
                <a:solidFill>
                  <a:srgbClr val="008000"/>
                </a:solidFill>
                <a:ea typeface="宋体" panose="02010600030101010101" pitchFamily="2" charset="-122"/>
              </a:rPr>
              <a:t>VERS UNE PÉDAGOGIE PLUS FUN.</a:t>
            </a:r>
          </a:p>
        </p:txBody>
      </p:sp>
      <p:sp>
        <p:nvSpPr>
          <p:cNvPr id="28674" name="Rectangle 8">
            <a:extLst>
              <a:ext uri="{FF2B5EF4-FFF2-40B4-BE49-F238E27FC236}">
                <a16:creationId xmlns:a16="http://schemas.microsoft.com/office/drawing/2014/main" id="{5B078401-2174-07CC-D322-C0ECC9A0E0B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133600"/>
            <a:ext cx="91440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Cette tendance résulte de constats largement partagés par les organismes professionnels de formation.</a:t>
            </a:r>
          </a:p>
        </p:txBody>
      </p:sp>
      <p:sp>
        <p:nvSpPr>
          <p:cNvPr id="28675" name="Espace réservé du numéro de diapositive 1">
            <a:extLst>
              <a:ext uri="{FF2B5EF4-FFF2-40B4-BE49-F238E27FC236}">
                <a16:creationId xmlns:a16="http://schemas.microsoft.com/office/drawing/2014/main" id="{A3E85EEE-1909-56D1-E7E9-6E99B27574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D33270-7A53-2F41-9C76-FDA835730F54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8">
            <a:extLst>
              <a:ext uri="{FF2B5EF4-FFF2-40B4-BE49-F238E27FC236}">
                <a16:creationId xmlns:a16="http://schemas.microsoft.com/office/drawing/2014/main" id="{3D0FFB3B-1E7B-3134-ADD9-C412D0E1976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133600"/>
            <a:ext cx="91440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Cette tendance résulte de constats largement partagés par les organismes professionnels de formation.</a:t>
            </a: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dirty="0">
                <a:ea typeface="宋体" panose="02010600030101010101" pitchFamily="2" charset="-122"/>
              </a:rPr>
              <a:t>	</a:t>
            </a:r>
            <a:r>
              <a:rPr lang="fr-FR" altLang="fr-FR" b="1" dirty="0">
                <a:solidFill>
                  <a:srgbClr val="000000"/>
                </a:solidFill>
                <a:ea typeface="宋体" panose="02010600030101010101" pitchFamily="2" charset="-122"/>
              </a:rPr>
              <a:t>- obsolescence des méthodes,</a:t>
            </a:r>
          </a:p>
        </p:txBody>
      </p:sp>
      <p:sp>
        <p:nvSpPr>
          <p:cNvPr id="30722" name="Rectangle 6">
            <a:extLst>
              <a:ext uri="{FF2B5EF4-FFF2-40B4-BE49-F238E27FC236}">
                <a16:creationId xmlns:a16="http://schemas.microsoft.com/office/drawing/2014/main" id="{5E57310E-822D-5193-FE47-B55B51923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700" b="1" dirty="0">
                <a:solidFill>
                  <a:srgbClr val="008000"/>
                </a:solidFill>
                <a:ea typeface="宋体" panose="02010600030101010101" pitchFamily="2" charset="-122"/>
              </a:rPr>
              <a:t>VERS UNE PÉDAGOGIE PLUS  FUN.</a:t>
            </a:r>
          </a:p>
        </p:txBody>
      </p:sp>
      <p:sp>
        <p:nvSpPr>
          <p:cNvPr id="30723" name="Espace réservé du numéro de diapositive 1">
            <a:extLst>
              <a:ext uri="{FF2B5EF4-FFF2-40B4-BE49-F238E27FC236}">
                <a16:creationId xmlns:a16="http://schemas.microsoft.com/office/drawing/2014/main" id="{0CFCA69F-0289-667B-C779-DA28BDA437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A274EF-1507-3849-89FC-9F46170FA0D8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8">
            <a:extLst>
              <a:ext uri="{FF2B5EF4-FFF2-40B4-BE49-F238E27FC236}">
                <a16:creationId xmlns:a16="http://schemas.microsoft.com/office/drawing/2014/main" id="{4D89C6F3-F3EE-BAC5-B232-5770C08C721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133600"/>
            <a:ext cx="91440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Cette tendance résulte de constats largement partagés par les organismes professionnels de formation.</a:t>
            </a: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dirty="0">
                <a:ea typeface="宋体" panose="02010600030101010101" pitchFamily="2" charset="-122"/>
              </a:rPr>
              <a:t>	</a:t>
            </a:r>
            <a:r>
              <a:rPr lang="fr-FR" altLang="fr-FR" dirty="0">
                <a:solidFill>
                  <a:srgbClr val="7F7F7F"/>
                </a:solidFill>
                <a:ea typeface="宋体" panose="02010600030101010101" pitchFamily="2" charset="-122"/>
              </a:rPr>
              <a:t>- obsolescence des méthodes,</a:t>
            </a:r>
          </a:p>
          <a:p>
            <a:pPr marL="0" indent="0">
              <a:buFontTx/>
              <a:buNone/>
            </a:pPr>
            <a:r>
              <a:rPr lang="fr-FR" altLang="fr-FR" dirty="0">
                <a:solidFill>
                  <a:srgbClr val="7F7F7F"/>
                </a:solidFill>
                <a:ea typeface="宋体" panose="02010600030101010101" pitchFamily="2" charset="-122"/>
              </a:rPr>
              <a:t>	</a:t>
            </a:r>
            <a:r>
              <a:rPr lang="fr-FR" altLang="fr-FR" b="1" dirty="0">
                <a:solidFill>
                  <a:srgbClr val="000000"/>
                </a:solidFill>
                <a:ea typeface="宋体" panose="02010600030101010101" pitchFamily="2" charset="-122"/>
              </a:rPr>
              <a:t>- modèle pédagogique élimé (transmissif et présentiel),</a:t>
            </a:r>
          </a:p>
        </p:txBody>
      </p:sp>
      <p:sp>
        <p:nvSpPr>
          <p:cNvPr id="32770" name="Rectangle 6">
            <a:extLst>
              <a:ext uri="{FF2B5EF4-FFF2-40B4-BE49-F238E27FC236}">
                <a16:creationId xmlns:a16="http://schemas.microsoft.com/office/drawing/2014/main" id="{6E9FC91B-0A2D-48B1-6046-6E9739C1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700" b="1" dirty="0">
                <a:solidFill>
                  <a:srgbClr val="008000"/>
                </a:solidFill>
                <a:ea typeface="宋体" panose="02010600030101010101" pitchFamily="2" charset="-122"/>
              </a:rPr>
              <a:t>VERS UNE PÉDAGOGIE PLUS FUN.</a:t>
            </a:r>
          </a:p>
        </p:txBody>
      </p:sp>
      <p:sp>
        <p:nvSpPr>
          <p:cNvPr id="32771" name="Espace réservé du numéro de diapositive 1">
            <a:extLst>
              <a:ext uri="{FF2B5EF4-FFF2-40B4-BE49-F238E27FC236}">
                <a16:creationId xmlns:a16="http://schemas.microsoft.com/office/drawing/2014/main" id="{2E256373-56CB-FF48-2805-75808A31B2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E39781-DF8A-0B48-A702-5194C283E1F0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8">
            <a:extLst>
              <a:ext uri="{FF2B5EF4-FFF2-40B4-BE49-F238E27FC236}">
                <a16:creationId xmlns:a16="http://schemas.microsoft.com/office/drawing/2014/main" id="{864828CB-481E-B471-68DD-67E20398925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133600"/>
            <a:ext cx="91440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Cette tendance résulte de constats largement partagés par les organismes professionnels de formation.</a:t>
            </a: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dirty="0">
                <a:ea typeface="宋体" panose="02010600030101010101" pitchFamily="2" charset="-122"/>
              </a:rPr>
              <a:t>	</a:t>
            </a:r>
            <a:r>
              <a:rPr lang="fr-FR" altLang="fr-FR" dirty="0">
                <a:solidFill>
                  <a:srgbClr val="7F7F7F"/>
                </a:solidFill>
                <a:ea typeface="宋体" panose="02010600030101010101" pitchFamily="2" charset="-122"/>
              </a:rPr>
              <a:t>- obsolescence des méthodes,</a:t>
            </a:r>
          </a:p>
          <a:p>
            <a:pPr marL="0" indent="0">
              <a:buFontTx/>
              <a:buNone/>
            </a:pPr>
            <a:r>
              <a:rPr lang="fr-FR" altLang="fr-FR" dirty="0">
                <a:solidFill>
                  <a:srgbClr val="7F7F7F"/>
                </a:solidFill>
                <a:ea typeface="宋体" panose="02010600030101010101" pitchFamily="2" charset="-122"/>
              </a:rPr>
              <a:t>	- modèle pédagogique élimé (transmissif et présentiel),</a:t>
            </a:r>
          </a:p>
          <a:p>
            <a:pPr marL="0" indent="0">
              <a:buFontTx/>
              <a:buNone/>
            </a:pPr>
            <a:r>
              <a:rPr lang="fr-FR" altLang="fr-FR" dirty="0">
                <a:solidFill>
                  <a:srgbClr val="7F7F7F"/>
                </a:solidFill>
                <a:ea typeface="宋体" panose="02010600030101010101" pitchFamily="2" charset="-122"/>
              </a:rPr>
              <a:t>	</a:t>
            </a:r>
            <a:r>
              <a:rPr lang="fr-FR" altLang="fr-FR" b="1" dirty="0">
                <a:solidFill>
                  <a:srgbClr val="000000"/>
                </a:solidFill>
                <a:ea typeface="宋体" panose="02010600030101010101" pitchFamily="2" charset="-122"/>
              </a:rPr>
              <a:t>- l’individuation existe peu (pédagogie différenciée),</a:t>
            </a:r>
          </a:p>
        </p:txBody>
      </p:sp>
      <p:sp>
        <p:nvSpPr>
          <p:cNvPr id="34818" name="Rectangle 6">
            <a:extLst>
              <a:ext uri="{FF2B5EF4-FFF2-40B4-BE49-F238E27FC236}">
                <a16:creationId xmlns:a16="http://schemas.microsoft.com/office/drawing/2014/main" id="{88B54F70-125A-9956-9D1F-FCF9699F8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700" b="1" dirty="0">
                <a:solidFill>
                  <a:srgbClr val="008000"/>
                </a:solidFill>
                <a:ea typeface="宋体" panose="02010600030101010101" pitchFamily="2" charset="-122"/>
              </a:rPr>
              <a:t>VERS UNE PÉDAGOGIE PLUS FUN.</a:t>
            </a:r>
          </a:p>
        </p:txBody>
      </p:sp>
      <p:sp>
        <p:nvSpPr>
          <p:cNvPr id="34819" name="Espace réservé du numéro de diapositive 1">
            <a:extLst>
              <a:ext uri="{FF2B5EF4-FFF2-40B4-BE49-F238E27FC236}">
                <a16:creationId xmlns:a16="http://schemas.microsoft.com/office/drawing/2014/main" id="{173762D5-4DFC-7003-0C5A-171E9F8CED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C5D78B-A360-9241-B998-2FA7DB949715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>
            <a:extLst>
              <a:ext uri="{FF2B5EF4-FFF2-40B4-BE49-F238E27FC236}">
                <a16:creationId xmlns:a16="http://schemas.microsoft.com/office/drawing/2014/main" id="{B3CBB482-24FF-C2AE-A948-258D2208043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4495800"/>
            <a:ext cx="8686800" cy="2362200"/>
          </a:xfrm>
        </p:spPr>
        <p:txBody>
          <a:bodyPr/>
          <a:lstStyle/>
          <a:p>
            <a:pPr algn="ctr"/>
            <a:r>
              <a:rPr lang="en-US" altLang="fr-FR" sz="5400" b="1" dirty="0">
                <a:solidFill>
                  <a:srgbClr val="008000"/>
                </a:solidFill>
              </a:rPr>
              <a:t>PRÉCAUTIONS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8">
            <a:extLst>
              <a:ext uri="{FF2B5EF4-FFF2-40B4-BE49-F238E27FC236}">
                <a16:creationId xmlns:a16="http://schemas.microsoft.com/office/drawing/2014/main" id="{25B21818-AF13-D460-0A09-D0BD1B21C29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133600"/>
            <a:ext cx="91440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Cette tendance résulte de constats largement partagés par les organismes professionnels de formation.</a:t>
            </a: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dirty="0">
                <a:ea typeface="宋体" panose="02010600030101010101" pitchFamily="2" charset="-122"/>
              </a:rPr>
              <a:t>	</a:t>
            </a:r>
            <a:r>
              <a:rPr lang="fr-FR" altLang="fr-FR" dirty="0">
                <a:solidFill>
                  <a:srgbClr val="7F7F7F"/>
                </a:solidFill>
                <a:ea typeface="宋体" panose="02010600030101010101" pitchFamily="2" charset="-122"/>
              </a:rPr>
              <a:t>- obsolescence des méthodes,</a:t>
            </a:r>
          </a:p>
          <a:p>
            <a:pPr marL="0" indent="0">
              <a:buFontTx/>
              <a:buNone/>
            </a:pPr>
            <a:r>
              <a:rPr lang="fr-FR" altLang="fr-FR" dirty="0">
                <a:solidFill>
                  <a:srgbClr val="7F7F7F"/>
                </a:solidFill>
                <a:ea typeface="宋体" panose="02010600030101010101" pitchFamily="2" charset="-122"/>
              </a:rPr>
              <a:t>	- modèle pédagogique élimé (transmissif),</a:t>
            </a:r>
          </a:p>
          <a:p>
            <a:pPr marL="0" indent="0">
              <a:buFontTx/>
              <a:buNone/>
            </a:pPr>
            <a:r>
              <a:rPr lang="fr-FR" altLang="fr-FR" dirty="0">
                <a:solidFill>
                  <a:srgbClr val="7F7F7F"/>
                </a:solidFill>
                <a:ea typeface="宋体" panose="02010600030101010101" pitchFamily="2" charset="-122"/>
              </a:rPr>
              <a:t>	- l’individuation existe peu (pédagogie différenciée),</a:t>
            </a:r>
          </a:p>
          <a:p>
            <a:pPr marL="0" indent="0">
              <a:buFontTx/>
              <a:buNone/>
            </a:pPr>
            <a:r>
              <a:rPr lang="fr-FR" altLang="fr-FR" dirty="0">
                <a:solidFill>
                  <a:srgbClr val="7F7F7F"/>
                </a:solidFill>
                <a:ea typeface="宋体" panose="02010600030101010101" pitchFamily="2" charset="-122"/>
              </a:rPr>
              <a:t>	</a:t>
            </a:r>
            <a:r>
              <a:rPr lang="fr-FR" altLang="fr-FR" sz="2600" b="1" dirty="0">
                <a:ea typeface="宋体" panose="02010600030101010101" pitchFamily="2" charset="-122"/>
              </a:rPr>
              <a:t>- le groupe est rarement pris en compte,</a:t>
            </a:r>
          </a:p>
          <a:p>
            <a:pPr marL="0" indent="0">
              <a:buFontTx/>
              <a:buNone/>
            </a:pPr>
            <a:endParaRPr lang="fr-FR" altLang="fr-FR" sz="2600" b="1" dirty="0">
              <a:ea typeface="宋体" panose="02010600030101010101" pitchFamily="2" charset="-122"/>
            </a:endParaRPr>
          </a:p>
        </p:txBody>
      </p:sp>
      <p:sp>
        <p:nvSpPr>
          <p:cNvPr id="36866" name="Rectangle 6">
            <a:extLst>
              <a:ext uri="{FF2B5EF4-FFF2-40B4-BE49-F238E27FC236}">
                <a16:creationId xmlns:a16="http://schemas.microsoft.com/office/drawing/2014/main" id="{3121275A-63A4-08B3-7BB3-41B086402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33350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700" b="1" dirty="0">
                <a:solidFill>
                  <a:srgbClr val="008000"/>
                </a:solidFill>
                <a:ea typeface="宋体" panose="02010600030101010101" pitchFamily="2" charset="-122"/>
              </a:rPr>
              <a:t>VERS UNE PÉDAGOGIE PLUS FUN.</a:t>
            </a:r>
          </a:p>
        </p:txBody>
      </p:sp>
      <p:sp>
        <p:nvSpPr>
          <p:cNvPr id="36868" name="Espace réservé du numéro de diapositive 1">
            <a:extLst>
              <a:ext uri="{FF2B5EF4-FFF2-40B4-BE49-F238E27FC236}">
                <a16:creationId xmlns:a16="http://schemas.microsoft.com/office/drawing/2014/main" id="{FF385050-EBA9-018B-E678-35F5A24F34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D7B980-498C-1047-9A7C-B8EB98E2825A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C8D1205-E52A-7496-74F3-70F2F006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2" y="4343376"/>
            <a:ext cx="836104" cy="106686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8">
            <a:extLst>
              <a:ext uri="{FF2B5EF4-FFF2-40B4-BE49-F238E27FC236}">
                <a16:creationId xmlns:a16="http://schemas.microsoft.com/office/drawing/2014/main" id="{DCF0C1C2-37DE-49C3-1D22-15B10ABCA5A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133600"/>
            <a:ext cx="91440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2600" b="1" dirty="0">
                <a:ea typeface="宋体" panose="02010600030101010101" pitchFamily="2" charset="-122"/>
              </a:rPr>
              <a:t>Cette tendance résulte de constats largement partagés par les organismes professionnels de formation.</a:t>
            </a: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dirty="0">
                <a:ea typeface="宋体" panose="02010600030101010101" pitchFamily="2" charset="-122"/>
              </a:rPr>
              <a:t>	</a:t>
            </a:r>
            <a:r>
              <a:rPr lang="fr-FR" altLang="fr-FR" dirty="0">
                <a:solidFill>
                  <a:srgbClr val="7F7F7F"/>
                </a:solidFill>
                <a:ea typeface="宋体" panose="02010600030101010101" pitchFamily="2" charset="-122"/>
              </a:rPr>
              <a:t>- obsolescence des méthodes,</a:t>
            </a:r>
          </a:p>
          <a:p>
            <a:pPr marL="0" indent="0">
              <a:buFontTx/>
              <a:buNone/>
            </a:pPr>
            <a:r>
              <a:rPr lang="fr-FR" altLang="fr-FR" dirty="0">
                <a:solidFill>
                  <a:srgbClr val="7F7F7F"/>
                </a:solidFill>
                <a:ea typeface="宋体" panose="02010600030101010101" pitchFamily="2" charset="-122"/>
              </a:rPr>
              <a:t>	- modèle pédagogique élimé (transmissif),</a:t>
            </a:r>
          </a:p>
          <a:p>
            <a:pPr marL="0" indent="0">
              <a:buFontTx/>
              <a:buNone/>
            </a:pPr>
            <a:r>
              <a:rPr lang="fr-FR" altLang="fr-FR" dirty="0">
                <a:solidFill>
                  <a:srgbClr val="7F7F7F"/>
                </a:solidFill>
                <a:ea typeface="宋体" panose="02010600030101010101" pitchFamily="2" charset="-122"/>
              </a:rPr>
              <a:t>	- l’individuation existe peu (pédagogie différenciée),</a:t>
            </a:r>
          </a:p>
          <a:p>
            <a:pPr marL="0" indent="0">
              <a:buFontTx/>
              <a:buNone/>
            </a:pPr>
            <a:r>
              <a:rPr lang="fr-FR" altLang="fr-FR" dirty="0">
                <a:solidFill>
                  <a:srgbClr val="7F7F7F"/>
                </a:solidFill>
                <a:ea typeface="宋体" panose="02010600030101010101" pitchFamily="2" charset="-122"/>
              </a:rPr>
              <a:t>	- le groupe est rarement pris en compte,</a:t>
            </a:r>
          </a:p>
          <a:p>
            <a:pPr marL="0" indent="0">
              <a:buFontTx/>
              <a:buNone/>
            </a:pPr>
            <a:r>
              <a:rPr lang="fr-FR" altLang="fr-FR" dirty="0">
                <a:ea typeface="宋体" panose="02010600030101010101" pitchFamily="2" charset="-122"/>
              </a:rPr>
              <a:t>	</a:t>
            </a:r>
            <a:r>
              <a:rPr lang="fr-FR" altLang="fr-FR" b="1" dirty="0">
                <a:ea typeface="宋体" panose="02010600030101010101" pitchFamily="2" charset="-122"/>
              </a:rPr>
              <a:t>- la société est versatile, ludique</a:t>
            </a:r>
          </a:p>
        </p:txBody>
      </p:sp>
      <p:sp>
        <p:nvSpPr>
          <p:cNvPr id="38914" name="Rectangle 6">
            <a:extLst>
              <a:ext uri="{FF2B5EF4-FFF2-40B4-BE49-F238E27FC236}">
                <a16:creationId xmlns:a16="http://schemas.microsoft.com/office/drawing/2014/main" id="{3CC74591-109D-7E8D-43D8-000BBDB26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28652"/>
            <a:ext cx="693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700" b="1" dirty="0">
                <a:solidFill>
                  <a:srgbClr val="008000"/>
                </a:solidFill>
                <a:ea typeface="宋体" panose="02010600030101010101" pitchFamily="2" charset="-122"/>
              </a:rPr>
              <a:t>VERS UNE PÉDAGOGIE PLUS FUN.</a:t>
            </a:r>
          </a:p>
        </p:txBody>
      </p:sp>
      <p:sp>
        <p:nvSpPr>
          <p:cNvPr id="64516" name="ZoneTexte 1">
            <a:extLst>
              <a:ext uri="{FF2B5EF4-FFF2-40B4-BE49-F238E27FC236}">
                <a16:creationId xmlns:a16="http://schemas.microsoft.com/office/drawing/2014/main" id="{64269766-596A-85CD-9C4C-144D346C2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181600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ZAPPEUSE</a:t>
            </a:r>
          </a:p>
        </p:txBody>
      </p:sp>
      <p:sp>
        <p:nvSpPr>
          <p:cNvPr id="38917" name="Espace réservé du numéro de diapositive 1">
            <a:extLst>
              <a:ext uri="{FF2B5EF4-FFF2-40B4-BE49-F238E27FC236}">
                <a16:creationId xmlns:a16="http://schemas.microsoft.com/office/drawing/2014/main" id="{F1239B23-2561-0ACC-2715-B25CB9FCF7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D90C75-F8ED-8748-A8AB-71B3D3EDCBF2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>
            <a:extLst>
              <a:ext uri="{FF2B5EF4-FFF2-40B4-BE49-F238E27FC236}">
                <a16:creationId xmlns:a16="http://schemas.microsoft.com/office/drawing/2014/main" id="{C1BD0A67-AD45-B1C9-4BC4-9327225FCF5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4343400"/>
            <a:ext cx="8686800" cy="2438400"/>
          </a:xfrm>
        </p:spPr>
        <p:txBody>
          <a:bodyPr/>
          <a:lstStyle/>
          <a:p>
            <a:pPr algn="ctr"/>
            <a:r>
              <a:rPr lang="en-US" altLang="fr-FR" sz="4800" b="1" dirty="0">
                <a:solidFill>
                  <a:srgbClr val="008000"/>
                </a:solidFill>
                <a:ea typeface="宋体" panose="02010600030101010101" pitchFamily="2" charset="-122"/>
              </a:rPr>
              <a:t>PISTES POUR ÉVOLUER VERS UNE PÉDAGOGIE “FUNACTIVE”</a:t>
            </a:r>
            <a:endParaRPr lang="en-US" altLang="fr-FR" sz="4800" b="1" dirty="0">
              <a:solidFill>
                <a:srgbClr val="008000"/>
              </a:solidFill>
            </a:endParaRPr>
          </a:p>
        </p:txBody>
      </p:sp>
      <p:pic>
        <p:nvPicPr>
          <p:cNvPr id="2" name="Image 1" descr="images.png">
            <a:extLst>
              <a:ext uri="{FF2B5EF4-FFF2-40B4-BE49-F238E27FC236}">
                <a16:creationId xmlns:a16="http://schemas.microsoft.com/office/drawing/2014/main" id="{F9FB6217-CFF9-061D-6ED0-3134C6F0A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44" y="5943524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>
            <a:extLst>
              <a:ext uri="{FF2B5EF4-FFF2-40B4-BE49-F238E27FC236}">
                <a16:creationId xmlns:a16="http://schemas.microsoft.com/office/drawing/2014/main" id="{2583FB3D-4D10-164F-3662-E59D2B43B7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010400" cy="1219200"/>
          </a:xfrm>
        </p:spPr>
        <p:txBody>
          <a:bodyPr/>
          <a:lstStyle/>
          <a:p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Vers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une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pédagogie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“Funactive”</a:t>
            </a:r>
            <a:b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</a:b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Pistes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:</a:t>
            </a:r>
          </a:p>
        </p:txBody>
      </p:sp>
      <p:sp>
        <p:nvSpPr>
          <p:cNvPr id="44034" name="Rectangle 8">
            <a:extLst>
              <a:ext uri="{FF2B5EF4-FFF2-40B4-BE49-F238E27FC236}">
                <a16:creationId xmlns:a16="http://schemas.microsoft.com/office/drawing/2014/main" id="{AF0A3396-620B-7794-3AE9-99229E899D4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fr-FR" altLang="fr-FR" b="1" dirty="0">
                <a:ea typeface="宋体" panose="02010600030101010101" pitchFamily="2" charset="-122"/>
              </a:rPr>
              <a:t>Éviter le modèle scolaire,</a:t>
            </a:r>
          </a:p>
        </p:txBody>
      </p:sp>
      <p:sp>
        <p:nvSpPr>
          <p:cNvPr id="44035" name="Espace réservé du numéro de diapositive 1">
            <a:extLst>
              <a:ext uri="{FF2B5EF4-FFF2-40B4-BE49-F238E27FC236}">
                <a16:creationId xmlns:a16="http://schemas.microsoft.com/office/drawing/2014/main" id="{19B3136D-4A51-CFB7-AC28-4AB4C2E7CF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DC4A7E-F217-4945-90A6-6731D8B072A5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8">
            <a:extLst>
              <a:ext uri="{FF2B5EF4-FFF2-40B4-BE49-F238E27FC236}">
                <a16:creationId xmlns:a16="http://schemas.microsoft.com/office/drawing/2014/main" id="{9A03FBAC-F87B-1081-1D8C-688462B9086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Éviter le modèle scolaire,</a:t>
            </a:r>
          </a:p>
          <a:p>
            <a:r>
              <a:rPr lang="fr-FR" altLang="fr-FR" b="1" dirty="0">
                <a:ea typeface="宋体" panose="02010600030101010101" pitchFamily="2" charset="-122"/>
              </a:rPr>
              <a:t>préférer l’apprentissage expérientiel,</a:t>
            </a:r>
          </a:p>
        </p:txBody>
      </p:sp>
      <p:sp>
        <p:nvSpPr>
          <p:cNvPr id="45058" name="Rectangle 6">
            <a:extLst>
              <a:ext uri="{FF2B5EF4-FFF2-40B4-BE49-F238E27FC236}">
                <a16:creationId xmlns:a16="http://schemas.microsoft.com/office/drawing/2014/main" id="{B35134E2-8D1A-878C-8234-14CEF8CC1A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010400" cy="1219200"/>
          </a:xfrm>
        </p:spPr>
        <p:txBody>
          <a:bodyPr/>
          <a:lstStyle/>
          <a:p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Vers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une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pédagogie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“Funactive”</a:t>
            </a:r>
            <a:b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</a:b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Pistes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:</a:t>
            </a:r>
          </a:p>
        </p:txBody>
      </p:sp>
      <p:sp>
        <p:nvSpPr>
          <p:cNvPr id="45059" name="Espace réservé du numéro de diapositive 1">
            <a:extLst>
              <a:ext uri="{FF2B5EF4-FFF2-40B4-BE49-F238E27FC236}">
                <a16:creationId xmlns:a16="http://schemas.microsoft.com/office/drawing/2014/main" id="{743D4A09-38D2-587A-36C0-AFB27D2ECC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102F0B-26AC-7C4B-8EB8-FE97456C1970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8">
            <a:extLst>
              <a:ext uri="{FF2B5EF4-FFF2-40B4-BE49-F238E27FC236}">
                <a16:creationId xmlns:a16="http://schemas.microsoft.com/office/drawing/2014/main" id="{D17DA2B1-7D36-F5E1-7172-9DDC1F5B659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Éviter le modèle scolaire,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préférer l’apprentissage expérientiel,</a:t>
            </a:r>
          </a:p>
          <a:p>
            <a:r>
              <a:rPr lang="fr-FR" altLang="fr-FR" b="1" dirty="0">
                <a:ea typeface="宋体" panose="02010600030101010101" pitchFamily="2" charset="-122"/>
              </a:rPr>
              <a:t>Introduire les jeux (serious games),</a:t>
            </a:r>
          </a:p>
        </p:txBody>
      </p:sp>
      <p:sp>
        <p:nvSpPr>
          <p:cNvPr id="46082" name="Rectangle 6">
            <a:extLst>
              <a:ext uri="{FF2B5EF4-FFF2-40B4-BE49-F238E27FC236}">
                <a16:creationId xmlns:a16="http://schemas.microsoft.com/office/drawing/2014/main" id="{85B0AE39-2C37-1A24-0855-737692C66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701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Vers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une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pédagogie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”Funactive”</a:t>
            </a:r>
            <a:b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</a:b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Pistes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:</a:t>
            </a:r>
          </a:p>
        </p:txBody>
      </p:sp>
      <p:sp>
        <p:nvSpPr>
          <p:cNvPr id="46083" name="Espace réservé du numéro de diapositive 1">
            <a:extLst>
              <a:ext uri="{FF2B5EF4-FFF2-40B4-BE49-F238E27FC236}">
                <a16:creationId xmlns:a16="http://schemas.microsoft.com/office/drawing/2014/main" id="{18E13666-B497-7B62-C6E5-DBA1CDAC6E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B8CE14-693E-534B-AB3F-D4475F00CD4F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8">
            <a:extLst>
              <a:ext uri="{FF2B5EF4-FFF2-40B4-BE49-F238E27FC236}">
                <a16:creationId xmlns:a16="http://schemas.microsoft.com/office/drawing/2014/main" id="{10FAC0F0-0C2A-310B-3CC2-E555522856E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41960" y="1600248"/>
            <a:ext cx="8686800" cy="4419600"/>
          </a:xfrm>
        </p:spPr>
        <p:txBody>
          <a:bodyPr/>
          <a:lstStyle/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Éviter le modèle scolaire,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préférer l’apprentissage expérientiel,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Introduire les jeux (serious games),</a:t>
            </a:r>
          </a:p>
          <a:p>
            <a:r>
              <a:rPr lang="fr-FR" altLang="fr-FR" b="1" dirty="0">
                <a:ea typeface="宋体" panose="02010600030101010101" pitchFamily="2" charset="-122"/>
              </a:rPr>
              <a:t>s’appuyer sur les notions de : binôme, palanquée et groupe,</a:t>
            </a:r>
          </a:p>
        </p:txBody>
      </p:sp>
      <p:sp>
        <p:nvSpPr>
          <p:cNvPr id="47106" name="Rectangle 6">
            <a:extLst>
              <a:ext uri="{FF2B5EF4-FFF2-40B4-BE49-F238E27FC236}">
                <a16:creationId xmlns:a16="http://schemas.microsoft.com/office/drawing/2014/main" id="{EEA95EE7-05FB-700F-46A3-3995B43D8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701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Vers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une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pédagogie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“Funactive”</a:t>
            </a:r>
            <a:b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</a:b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Pistes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:</a:t>
            </a:r>
          </a:p>
        </p:txBody>
      </p:sp>
      <p:sp>
        <p:nvSpPr>
          <p:cNvPr id="47107" name="Espace réservé du numéro de diapositive 1">
            <a:extLst>
              <a:ext uri="{FF2B5EF4-FFF2-40B4-BE49-F238E27FC236}">
                <a16:creationId xmlns:a16="http://schemas.microsoft.com/office/drawing/2014/main" id="{4B909B5C-8FAB-504C-050D-C20FD2E732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59B08A-EB44-B34A-8FA1-6238784E82E0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8">
            <a:extLst>
              <a:ext uri="{FF2B5EF4-FFF2-40B4-BE49-F238E27FC236}">
                <a16:creationId xmlns:a16="http://schemas.microsoft.com/office/drawing/2014/main" id="{5646B2C6-3A46-EE84-1910-063CD649E0C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Éviter le modèle scolaire,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préférer l’apprentissage expérientiel,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Introduire les jeux (serious games),</a:t>
            </a:r>
          </a:p>
          <a:p>
            <a:r>
              <a:rPr lang="fr-FR" altLang="fr-FR" b="1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s’appuyer sur les notions de : binôme, palanquée et groupe,</a:t>
            </a:r>
          </a:p>
          <a:p>
            <a:r>
              <a:rPr lang="fr-FR" altLang="fr-FR" b="1" dirty="0">
                <a:ea typeface="宋体" panose="02010600030101010101" pitchFamily="2" charset="-122"/>
              </a:rPr>
              <a:t>Certes respecter les contenus de formation mais les faire varier (f°du contexte global),</a:t>
            </a:r>
          </a:p>
          <a:p>
            <a:pPr marL="0" indent="0">
              <a:buNone/>
            </a:pPr>
            <a:endParaRPr lang="fr-FR" altLang="fr-FR" dirty="0">
              <a:ea typeface="宋体" panose="02010600030101010101" pitchFamily="2" charset="-122"/>
            </a:endParaRPr>
          </a:p>
        </p:txBody>
      </p:sp>
      <p:sp>
        <p:nvSpPr>
          <p:cNvPr id="48130" name="Rectangle 6">
            <a:extLst>
              <a:ext uri="{FF2B5EF4-FFF2-40B4-BE49-F238E27FC236}">
                <a16:creationId xmlns:a16="http://schemas.microsoft.com/office/drawing/2014/main" id="{BBBE537C-93DE-120E-0120-4F1AB3721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701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Vers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une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pédagogie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“Funactive”</a:t>
            </a:r>
            <a:b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</a:b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Pistes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:</a:t>
            </a:r>
          </a:p>
        </p:txBody>
      </p:sp>
      <p:sp>
        <p:nvSpPr>
          <p:cNvPr id="48131" name="Espace réservé du numéro de diapositive 1">
            <a:extLst>
              <a:ext uri="{FF2B5EF4-FFF2-40B4-BE49-F238E27FC236}">
                <a16:creationId xmlns:a16="http://schemas.microsoft.com/office/drawing/2014/main" id="{EA7E8AF0-54D8-4DA4-ED85-EEC22E6B1E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0B1B7F-31A7-FA42-B139-B47D3FE76BBD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8">
            <a:extLst>
              <a:ext uri="{FF2B5EF4-FFF2-40B4-BE49-F238E27FC236}">
                <a16:creationId xmlns:a16="http://schemas.microsoft.com/office/drawing/2014/main" id="{FDF8982C-DAB7-2DC9-EB57-2FDC38484C9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Éviter le modèle scolaire,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préférer l’apprentissage expérientiel,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Introduire les jeux (serious games),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s’appuyer sur les notions de : binôme, palanquée et groupe,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Certes respecter les contenus de formation mais les faire varier (f°du contexte global),</a:t>
            </a:r>
          </a:p>
          <a:p>
            <a:r>
              <a:rPr lang="fr-FR" altLang="fr-FR" b="1" dirty="0">
                <a:ea typeface="宋体" panose="02010600030101010101" pitchFamily="2" charset="-122"/>
              </a:rPr>
              <a:t>favoriser  l’évaluation formative,</a:t>
            </a:r>
          </a:p>
        </p:txBody>
      </p:sp>
      <p:sp>
        <p:nvSpPr>
          <p:cNvPr id="49154" name="Rectangle 6">
            <a:extLst>
              <a:ext uri="{FF2B5EF4-FFF2-40B4-BE49-F238E27FC236}">
                <a16:creationId xmlns:a16="http://schemas.microsoft.com/office/drawing/2014/main" id="{3D2C5683-DC77-A792-8DF5-ECCE50A99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701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Vers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une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pédagogie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“Funactive”</a:t>
            </a:r>
            <a:b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</a:b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Pistes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:</a:t>
            </a:r>
          </a:p>
        </p:txBody>
      </p:sp>
      <p:sp>
        <p:nvSpPr>
          <p:cNvPr id="49155" name="Espace réservé du numéro de diapositive 1">
            <a:extLst>
              <a:ext uri="{FF2B5EF4-FFF2-40B4-BE49-F238E27FC236}">
                <a16:creationId xmlns:a16="http://schemas.microsoft.com/office/drawing/2014/main" id="{7E84CB35-4719-222F-5A67-2764B6BEF0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65701C-767E-B146-B16B-C8DF0E615EBB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8">
            <a:extLst>
              <a:ext uri="{FF2B5EF4-FFF2-40B4-BE49-F238E27FC236}">
                <a16:creationId xmlns:a16="http://schemas.microsoft.com/office/drawing/2014/main" id="{99712606-C1D4-17DA-6ABD-B53B52279A0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Éviter le modèle scolaire,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préférer l’apprentissage expérientiel,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Introduire les jeux (serious games),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s’appuyer sur les notions de : binôme, palanquée et groupe,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Certes respecter les contenus de formation mais les faire varier (f°du contexte global),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favoriser l’évaluation formative,</a:t>
            </a:r>
          </a:p>
          <a:p>
            <a:r>
              <a:rPr lang="fr-FR" altLang="fr-FR" b="1" dirty="0">
                <a:ea typeface="宋体" panose="02010600030101010101" pitchFamily="2" charset="-122"/>
              </a:rPr>
              <a:t>éviter les examens ponctuels,</a:t>
            </a:r>
          </a:p>
        </p:txBody>
      </p:sp>
      <p:sp>
        <p:nvSpPr>
          <p:cNvPr id="50178" name="Rectangle 6">
            <a:extLst>
              <a:ext uri="{FF2B5EF4-FFF2-40B4-BE49-F238E27FC236}">
                <a16:creationId xmlns:a16="http://schemas.microsoft.com/office/drawing/2014/main" id="{3C668F85-C5E6-7BCA-FEAC-544F0563B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701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Vers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une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pédagogie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“Funactive”</a:t>
            </a:r>
            <a:b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</a:b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Pistes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:</a:t>
            </a:r>
          </a:p>
        </p:txBody>
      </p:sp>
      <p:sp>
        <p:nvSpPr>
          <p:cNvPr id="50179" name="Espace réservé du numéro de diapositive 1">
            <a:extLst>
              <a:ext uri="{FF2B5EF4-FFF2-40B4-BE49-F238E27FC236}">
                <a16:creationId xmlns:a16="http://schemas.microsoft.com/office/drawing/2014/main" id="{EE00E9C2-AC06-5350-FB95-86BA921A91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4F803F-EF26-124B-B0B8-5884B099B05B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>
            <a:extLst>
              <a:ext uri="{FF2B5EF4-FFF2-40B4-BE49-F238E27FC236}">
                <a16:creationId xmlns:a16="http://schemas.microsoft.com/office/drawing/2014/main" id="{D5150430-5C06-722B-06D5-FB0169455D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6781800" cy="1219200"/>
          </a:xfrm>
        </p:spPr>
        <p:txBody>
          <a:bodyPr/>
          <a:lstStyle/>
          <a:p>
            <a:r>
              <a:rPr lang="en-US" altLang="fr-FR" sz="3000" b="1" dirty="0">
                <a:solidFill>
                  <a:srgbClr val="008000"/>
                </a:solidFill>
                <a:ea typeface="宋体" panose="02010600030101010101" pitchFamily="2" charset="-122"/>
              </a:rPr>
              <a:t>INTRODUCTION et PRÉCAUTIONS.</a:t>
            </a:r>
          </a:p>
        </p:txBody>
      </p:sp>
      <p:sp>
        <p:nvSpPr>
          <p:cNvPr id="21506" name="Rectangle 8">
            <a:extLst>
              <a:ext uri="{FF2B5EF4-FFF2-40B4-BE49-F238E27FC236}">
                <a16:creationId xmlns:a16="http://schemas.microsoft.com/office/drawing/2014/main" id="{25871438-7A73-C54F-7A50-C97967B4F0E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971800"/>
            <a:ext cx="9144000" cy="2819400"/>
          </a:xfrm>
        </p:spPr>
        <p:txBody>
          <a:bodyPr/>
          <a:lstStyle/>
          <a:p>
            <a:pPr marL="0" indent="0" algn="ctr">
              <a:buNone/>
            </a:pPr>
            <a:r>
              <a:rPr lang="fr-FR" altLang="fr-FR" sz="8000" b="1" u="sng" dirty="0">
                <a:solidFill>
                  <a:srgbClr val="00B050"/>
                </a:solidFill>
                <a:ea typeface="宋体" panose="02010600030101010101" pitchFamily="2" charset="-122"/>
              </a:rPr>
              <a:t>Vous savez faire !</a:t>
            </a:r>
            <a:endParaRPr lang="fr-FR" altLang="fr-FR" sz="8000" b="1" dirty="0">
              <a:solidFill>
                <a:srgbClr val="00B050"/>
              </a:solidFill>
              <a:ea typeface="宋体" panose="02010600030101010101" pitchFamily="2" charset="-122"/>
            </a:endParaRPr>
          </a:p>
          <a:p>
            <a:pPr marL="0" indent="0" algn="ctr">
              <a:buNone/>
            </a:pPr>
            <a:endParaRPr lang="en-US" altLang="fr-FR" dirty="0">
              <a:ea typeface="宋体" panose="02010600030101010101" pitchFamily="2" charset="-122"/>
            </a:endParaRPr>
          </a:p>
        </p:txBody>
      </p:sp>
      <p:sp>
        <p:nvSpPr>
          <p:cNvPr id="21507" name="Espace réservé du numéro de diapositive 1">
            <a:extLst>
              <a:ext uri="{FF2B5EF4-FFF2-40B4-BE49-F238E27FC236}">
                <a16:creationId xmlns:a16="http://schemas.microsoft.com/office/drawing/2014/main" id="{08B1AB5A-0A0E-90FE-DB87-D3C5C1BBFB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2B685C-871F-8C43-85BF-A91CDBD2A885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D7AA4-1BBB-5C76-7467-0A71D59F0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8">
            <a:extLst>
              <a:ext uri="{FF2B5EF4-FFF2-40B4-BE49-F238E27FC236}">
                <a16:creationId xmlns:a16="http://schemas.microsoft.com/office/drawing/2014/main" id="{BDD3318D-61FE-615A-E10E-16BB9F7056C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8600" y="1447851"/>
            <a:ext cx="8686800" cy="5032323"/>
          </a:xfrm>
        </p:spPr>
        <p:txBody>
          <a:bodyPr/>
          <a:lstStyle/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Éviter le modèle scolaire,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préférer l’apprentissage expérientiel,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Introduire les jeux (serious games),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s’appuyer sur les notions de : binôme, palanquée et groupe,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Certes respecter les contenus de formation mais les faire varier (f°du contexte global),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favoriser l’évaluation formative,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éviter les examens ponctuels,</a:t>
            </a:r>
          </a:p>
          <a:p>
            <a:r>
              <a:rPr lang="fr-FR" altLang="fr-FR" b="1" dirty="0">
                <a:ea typeface="宋体" panose="02010600030101010101" pitchFamily="2" charset="-122"/>
              </a:rPr>
              <a:t>privilégier la formation continue ou modulaire,</a:t>
            </a:r>
          </a:p>
          <a:p>
            <a:pPr marL="0" indent="0">
              <a:buFontTx/>
              <a:buNone/>
            </a:pPr>
            <a:r>
              <a:rPr lang="fr-FR" sz="105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	</a:t>
            </a:r>
            <a:endParaRPr lang="fr-FR" altLang="fr-FR" b="1" dirty="0">
              <a:ea typeface="宋体" panose="02010600030101010101" pitchFamily="2" charset="-122"/>
            </a:endParaRPr>
          </a:p>
          <a:p>
            <a:pPr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  <a:p>
            <a:endParaRPr lang="fr-FR" altLang="fr-FR" dirty="0">
              <a:ea typeface="宋体" panose="02010600030101010101" pitchFamily="2" charset="-122"/>
            </a:endParaRPr>
          </a:p>
        </p:txBody>
      </p:sp>
      <p:sp>
        <p:nvSpPr>
          <p:cNvPr id="51202" name="Rectangle 6">
            <a:extLst>
              <a:ext uri="{FF2B5EF4-FFF2-40B4-BE49-F238E27FC236}">
                <a16:creationId xmlns:a16="http://schemas.microsoft.com/office/drawing/2014/main" id="{115BA1D5-5A0D-842E-9684-77BB2816D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701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Vers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une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pédagogie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“Funactive”</a:t>
            </a:r>
            <a:b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</a:b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Pistes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:</a:t>
            </a:r>
          </a:p>
        </p:txBody>
      </p:sp>
      <p:sp>
        <p:nvSpPr>
          <p:cNvPr id="51203" name="Espace réservé du numéro de diapositive 1">
            <a:extLst>
              <a:ext uri="{FF2B5EF4-FFF2-40B4-BE49-F238E27FC236}">
                <a16:creationId xmlns:a16="http://schemas.microsoft.com/office/drawing/2014/main" id="{AA524990-9AC4-7F93-3BF6-C8267D383F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0DDB89-7566-BD45-AB66-6E2AA82E375A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13014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650F1-DA33-AA91-5FD8-B7544940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8">
            <a:extLst>
              <a:ext uri="{FF2B5EF4-FFF2-40B4-BE49-F238E27FC236}">
                <a16:creationId xmlns:a16="http://schemas.microsoft.com/office/drawing/2014/main" id="{BE22479A-7343-3224-5B61-A51640C63F2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447851"/>
            <a:ext cx="9144000" cy="5032323"/>
          </a:xfrm>
        </p:spPr>
        <p:txBody>
          <a:bodyPr/>
          <a:lstStyle/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Éviter le modèle scolaire,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préférer l’apprentissage expérientiel,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Introduire les jeux (serious games),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s’appuyer sur les notions de : binôme, palanquée et groupe,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Certes respecter les contenus de formation mais les faire varier (f°du contexte global),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favoriser l’évaluation formative,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éviter les examens ponctuels,</a:t>
            </a:r>
          </a:p>
          <a:p>
            <a:r>
              <a:rPr lang="fr-FR" altLang="fr-FR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privilégier la formation continue ou modulaire,</a:t>
            </a:r>
          </a:p>
          <a:p>
            <a:r>
              <a:rPr lang="fr-FR" altLang="fr-FR" b="1" dirty="0">
                <a:ea typeface="宋体" panose="02010600030101010101" pitchFamily="2" charset="-122"/>
              </a:rPr>
              <a:t>Utiliser les « technologies éducatives » TICE </a:t>
            </a:r>
          </a:p>
          <a:p>
            <a:pPr marL="0" indent="0" algn="ctr">
              <a:buFontTx/>
              <a:buNone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fr-FR" sz="1800" dirty="0">
                <a:solidFill>
                  <a:srgbClr val="000000"/>
                </a:solidFill>
                <a:latin typeface="Open Sans" panose="020B0606030504020204" pitchFamily="34" charset="0"/>
              </a:rPr>
              <a:t>T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echnologies de l’Information et de la Communication pour l’Enseignement)</a:t>
            </a:r>
            <a:endParaRPr lang="fr-FR" sz="1800" b="1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  <a:ea typeface="宋体" panose="02010600030101010101" pitchFamily="2" charset="-122"/>
            </a:endParaRPr>
          </a:p>
          <a:p>
            <a:pPr marL="0" indent="0">
              <a:buFontTx/>
              <a:buNone/>
            </a:pPr>
            <a:r>
              <a:rPr lang="fr-FR" altLang="fr-FR" sz="1600" b="1" dirty="0">
                <a:solidFill>
                  <a:srgbClr val="000000"/>
                </a:solidFill>
                <a:latin typeface="Open Sans" panose="020B0606030504020204" pitchFamily="34" charset="0"/>
                <a:ea typeface="宋体" panose="02010600030101010101" pitchFamily="2" charset="-122"/>
              </a:rPr>
              <a:t>									</a:t>
            </a:r>
            <a:r>
              <a:rPr lang="fr-FR" altLang="fr-FR" dirty="0">
                <a:ea typeface="宋体" panose="02010600030101010101" pitchFamily="2" charset="-122"/>
              </a:rPr>
              <a:t>etc.</a:t>
            </a:r>
          </a:p>
          <a:p>
            <a:endParaRPr lang="fr-FR" altLang="fr-FR" dirty="0">
              <a:ea typeface="宋体" panose="02010600030101010101" pitchFamily="2" charset="-122"/>
            </a:endParaRPr>
          </a:p>
        </p:txBody>
      </p:sp>
      <p:sp>
        <p:nvSpPr>
          <p:cNvPr id="51202" name="Rectangle 6">
            <a:extLst>
              <a:ext uri="{FF2B5EF4-FFF2-40B4-BE49-F238E27FC236}">
                <a16:creationId xmlns:a16="http://schemas.microsoft.com/office/drawing/2014/main" id="{8D37962E-20EC-BCFB-6D8C-952B0A581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7010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Vers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une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pédagogie</a:t>
            </a: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“Funactive”</a:t>
            </a:r>
            <a:b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</a:br>
            <a:r>
              <a:rPr lang="en-US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Pistes</a:t>
            </a:r>
            <a:r>
              <a:rPr lang="fr-FR" altLang="fr-FR" sz="3400" dirty="0">
                <a:solidFill>
                  <a:srgbClr val="008000"/>
                </a:solidFill>
                <a:ea typeface="宋体" panose="02010600030101010101" pitchFamily="2" charset="-122"/>
              </a:rPr>
              <a:t> :</a:t>
            </a:r>
          </a:p>
        </p:txBody>
      </p:sp>
      <p:sp>
        <p:nvSpPr>
          <p:cNvPr id="51203" name="Espace réservé du numéro de diapositive 1">
            <a:extLst>
              <a:ext uri="{FF2B5EF4-FFF2-40B4-BE49-F238E27FC236}">
                <a16:creationId xmlns:a16="http://schemas.microsoft.com/office/drawing/2014/main" id="{34234D06-F173-91B9-4436-83DEC41814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0DDB89-7566-BD45-AB66-6E2AA82E375A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5201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>
            <a:extLst>
              <a:ext uri="{FF2B5EF4-FFF2-40B4-BE49-F238E27FC236}">
                <a16:creationId xmlns:a16="http://schemas.microsoft.com/office/drawing/2014/main" id="{137DDC95-C873-684B-459C-86404B4C480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4724400"/>
            <a:ext cx="8686800" cy="1600200"/>
          </a:xfrm>
        </p:spPr>
        <p:txBody>
          <a:bodyPr/>
          <a:lstStyle/>
          <a:p>
            <a:pPr algn="ctr"/>
            <a:r>
              <a:rPr lang="fr-FR" altLang="fr-FR" sz="5400" b="1" dirty="0">
                <a:solidFill>
                  <a:srgbClr val="008000"/>
                </a:solidFill>
              </a:rPr>
              <a:t>PENSONS UN NOUVEAU PARADIGME !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>
            <a:extLst>
              <a:ext uri="{FF2B5EF4-FFF2-40B4-BE49-F238E27FC236}">
                <a16:creationId xmlns:a16="http://schemas.microsoft.com/office/drawing/2014/main" id="{FCFB89C2-39F9-98B8-936A-4BF39CE071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altLang="fr-FR" sz="4000" b="1" dirty="0">
                <a:solidFill>
                  <a:srgbClr val="008000"/>
                </a:solidFill>
              </a:rPr>
              <a:t>PARADIGME.</a:t>
            </a:r>
          </a:p>
        </p:txBody>
      </p:sp>
      <p:sp>
        <p:nvSpPr>
          <p:cNvPr id="53250" name="Rectangle 8">
            <a:extLst>
              <a:ext uri="{FF2B5EF4-FFF2-40B4-BE49-F238E27FC236}">
                <a16:creationId xmlns:a16="http://schemas.microsoft.com/office/drawing/2014/main" id="{210FBEBD-979E-89DD-1FBD-29E4B7D30FC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981200"/>
            <a:ext cx="9144000" cy="3581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sz="3200" b="1" dirty="0"/>
              <a:t>Entendons-nous :</a:t>
            </a:r>
          </a:p>
          <a:p>
            <a:pPr marL="0" indent="0">
              <a:buFontTx/>
              <a:buNone/>
            </a:pPr>
            <a:endParaRPr lang="fr-FR" altLang="fr-FR" sz="3200" dirty="0"/>
          </a:p>
          <a:p>
            <a:pPr marL="0" indent="0">
              <a:buFontTx/>
              <a:buNone/>
            </a:pPr>
            <a:endParaRPr lang="fr-FR" altLang="fr-FR" sz="3200" dirty="0"/>
          </a:p>
        </p:txBody>
      </p:sp>
      <p:sp>
        <p:nvSpPr>
          <p:cNvPr id="53251" name="Espace réservé du numéro de diapositive 1">
            <a:extLst>
              <a:ext uri="{FF2B5EF4-FFF2-40B4-BE49-F238E27FC236}">
                <a16:creationId xmlns:a16="http://schemas.microsoft.com/office/drawing/2014/main" id="{38FCC37C-58DD-91F4-8D4E-38528D7742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7C4C4B-BC6D-DC48-BED4-AC40CAE9D6C4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6">
            <a:extLst>
              <a:ext uri="{FF2B5EF4-FFF2-40B4-BE49-F238E27FC236}">
                <a16:creationId xmlns:a16="http://schemas.microsoft.com/office/drawing/2014/main" id="{BCE9E0CE-1D45-0C65-A79E-2327A7247C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altLang="fr-FR" sz="4000" b="1" dirty="0">
                <a:solidFill>
                  <a:srgbClr val="008000"/>
                </a:solidFill>
              </a:rPr>
              <a:t>PARADIGME.</a:t>
            </a:r>
          </a:p>
        </p:txBody>
      </p:sp>
      <p:sp>
        <p:nvSpPr>
          <p:cNvPr id="54274" name="Rectangle 8">
            <a:extLst>
              <a:ext uri="{FF2B5EF4-FFF2-40B4-BE49-F238E27FC236}">
                <a16:creationId xmlns:a16="http://schemas.microsoft.com/office/drawing/2014/main" id="{30B1C4D3-5253-D071-2AC9-330579F77EF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3027746"/>
            <a:ext cx="9144000" cy="1752554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fr-FR" altLang="fr-FR" sz="3200" dirty="0"/>
              <a:t>Paradigme : concepts, théories, règles, us et coutumes… </a:t>
            </a:r>
            <a:r>
              <a:rPr lang="fr-FR" altLang="fr-FR" sz="3200" b="1" i="1" dirty="0">
                <a:solidFill>
                  <a:srgbClr val="FF6600"/>
                </a:solidFill>
              </a:rPr>
              <a:t>dominants</a:t>
            </a:r>
            <a:r>
              <a:rPr lang="fr-FR" altLang="fr-FR" sz="3200" b="1" dirty="0">
                <a:solidFill>
                  <a:srgbClr val="FF6600"/>
                </a:solidFill>
              </a:rPr>
              <a:t> </a:t>
            </a:r>
            <a:r>
              <a:rPr lang="fr-FR" altLang="fr-FR" sz="3200" dirty="0"/>
              <a:t>dans une communauté identifiée et </a:t>
            </a:r>
            <a:r>
              <a:rPr lang="fr-FR" altLang="fr-FR" sz="3200" b="1" i="1" dirty="0">
                <a:solidFill>
                  <a:srgbClr val="FF6600"/>
                </a:solidFill>
              </a:rPr>
              <a:t>à une époque donnée</a:t>
            </a:r>
            <a:r>
              <a:rPr lang="fr-FR" altLang="fr-FR" sz="3200" dirty="0"/>
              <a:t>.</a:t>
            </a:r>
          </a:p>
        </p:txBody>
      </p:sp>
      <p:sp>
        <p:nvSpPr>
          <p:cNvPr id="54275" name="Espace réservé du numéro de diapositive 1">
            <a:extLst>
              <a:ext uri="{FF2B5EF4-FFF2-40B4-BE49-F238E27FC236}">
                <a16:creationId xmlns:a16="http://schemas.microsoft.com/office/drawing/2014/main" id="{8FDC4C92-474E-593F-2A1B-5EDA27D7AF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2E4B48-7C4D-E141-A1A0-A1E13EC62F07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2DF2D-BE12-553E-D44A-18C1ACA48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">
            <a:extLst>
              <a:ext uri="{FF2B5EF4-FFF2-40B4-BE49-F238E27FC236}">
                <a16:creationId xmlns:a16="http://schemas.microsoft.com/office/drawing/2014/main" id="{3047D1F7-94DC-453F-1C42-BB31E32B4F4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" y="4343400"/>
            <a:ext cx="9115425" cy="2514600"/>
          </a:xfrm>
        </p:spPr>
        <p:txBody>
          <a:bodyPr/>
          <a:lstStyle/>
          <a:p>
            <a:pPr algn="ctr"/>
            <a:r>
              <a:rPr lang="en-US" altLang="fr-FR" sz="5400" b="1" dirty="0">
                <a:solidFill>
                  <a:srgbClr val="008000"/>
                </a:solidFill>
                <a:ea typeface="宋体" panose="02010600030101010101" pitchFamily="2" charset="-122"/>
              </a:rPr>
              <a:t>FOCUS SUR LE PARADIGME ACTUEL</a:t>
            </a:r>
            <a:endParaRPr lang="fr-FR" altLang="fr-FR" sz="5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626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>
            <a:extLst>
              <a:ext uri="{FF2B5EF4-FFF2-40B4-BE49-F238E27FC236}">
                <a16:creationId xmlns:a16="http://schemas.microsoft.com/office/drawing/2014/main" id="{1336AA85-0725-6416-0211-967935D751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33350"/>
            <a:ext cx="7315200" cy="1219200"/>
          </a:xfrm>
        </p:spPr>
        <p:txBody>
          <a:bodyPr/>
          <a:lstStyle/>
          <a:p>
            <a:r>
              <a:rPr lang="fr-FR" sz="2700" b="1" dirty="0">
                <a:solidFill>
                  <a:srgbClr val="008000"/>
                </a:solidFill>
                <a:ea typeface="宋体" panose="02010600030101010101" pitchFamily="2" charset="-122"/>
              </a:rPr>
              <a:t>Il est bien illustré par :</a:t>
            </a:r>
          </a:p>
        </p:txBody>
      </p:sp>
      <p:sp>
        <p:nvSpPr>
          <p:cNvPr id="58370" name="ZoneTexte 21">
            <a:extLst>
              <a:ext uri="{FF2B5EF4-FFF2-40B4-BE49-F238E27FC236}">
                <a16:creationId xmlns:a16="http://schemas.microsoft.com/office/drawing/2014/main" id="{52FB2CE7-9E3F-F3DD-2418-5107ECADD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64" y="2971800"/>
            <a:ext cx="73404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5400" b="1" dirty="0">
                <a:latin typeface="Times New Roman" panose="02020603050405020304" pitchFamily="18" charset="0"/>
              </a:rPr>
              <a:t>Le triangle pédagogique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5400" b="1" dirty="0">
                <a:latin typeface="Times New Roman" panose="02020603050405020304" pitchFamily="18" charset="0"/>
              </a:rPr>
              <a:t>de Jean Houssaye 1988</a:t>
            </a:r>
          </a:p>
        </p:txBody>
      </p:sp>
      <p:sp>
        <p:nvSpPr>
          <p:cNvPr id="58371" name="Espace réservé du numéro de diapositive 1">
            <a:extLst>
              <a:ext uri="{FF2B5EF4-FFF2-40B4-BE49-F238E27FC236}">
                <a16:creationId xmlns:a16="http://schemas.microsoft.com/office/drawing/2014/main" id="{C9999662-B1B0-7BB9-991A-3779FBED79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E9CCFB-0E5A-084F-B7D3-D77B5E076233}" type="slidenum">
              <a:rPr lang="fr-FR" sz="1000" smtClean="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B043B-99E2-210E-BCC0-1C9634844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>
            <a:extLst>
              <a:ext uri="{FF2B5EF4-FFF2-40B4-BE49-F238E27FC236}">
                <a16:creationId xmlns:a16="http://schemas.microsoft.com/office/drawing/2014/main" id="{851F0982-8A77-E550-7A44-1CA96EE013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76170" y="2095"/>
            <a:ext cx="6857940" cy="1219200"/>
          </a:xfrm>
        </p:spPr>
        <p:txBody>
          <a:bodyPr/>
          <a:lstStyle/>
          <a:p>
            <a:pPr algn="ctr"/>
            <a:r>
              <a:rPr lang="fr-FR" sz="3400" b="1" dirty="0">
                <a:solidFill>
                  <a:srgbClr val="008000"/>
                </a:solidFill>
                <a:ea typeface="宋体" panose="02010600030101010101" pitchFamily="2" charset="-122"/>
              </a:rPr>
              <a:t>Le </a:t>
            </a:r>
            <a:r>
              <a:rPr lang="en-US" altLang="fr-FR" sz="3400" b="1" dirty="0">
                <a:solidFill>
                  <a:srgbClr val="008000"/>
                </a:solidFill>
                <a:ea typeface="宋体" panose="02010600030101010101" pitchFamily="2" charset="-122"/>
              </a:rPr>
              <a:t>Triangle Pédagogique de</a:t>
            </a:r>
            <a:br>
              <a:rPr lang="en-US" altLang="fr-FR" sz="3400" b="1" dirty="0">
                <a:solidFill>
                  <a:srgbClr val="008000"/>
                </a:solidFill>
                <a:ea typeface="宋体" panose="02010600030101010101" pitchFamily="2" charset="-122"/>
              </a:rPr>
            </a:br>
            <a:r>
              <a:rPr lang="en-US" altLang="fr-FR" sz="3400" b="1" dirty="0">
                <a:solidFill>
                  <a:srgbClr val="008000"/>
                </a:solidFill>
                <a:ea typeface="宋体" panose="02010600030101010101" pitchFamily="2" charset="-122"/>
              </a:rPr>
              <a:t>Jean Houssaye </a:t>
            </a:r>
            <a:endParaRPr lang="fr-FR" sz="3400" b="1" dirty="0">
              <a:solidFill>
                <a:srgbClr val="008000"/>
              </a:solidFill>
              <a:ea typeface="宋体" panose="02010600030101010101" pitchFamily="2" charset="-122"/>
            </a:endParaRPr>
          </a:p>
        </p:txBody>
      </p:sp>
      <p:sp>
        <p:nvSpPr>
          <p:cNvPr id="58371" name="Espace réservé du numéro de diapositive 1">
            <a:extLst>
              <a:ext uri="{FF2B5EF4-FFF2-40B4-BE49-F238E27FC236}">
                <a16:creationId xmlns:a16="http://schemas.microsoft.com/office/drawing/2014/main" id="{3657B3EC-DADE-49D4-7D8B-7B6D6BB5AE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E9CCFB-0E5A-084F-B7D3-D77B5E076233}" type="slidenum">
              <a:rPr lang="fr-FR" sz="1000" smtClean="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Image 14" descr="Une image contenant texte, carte&#10;&#10;&#10;&#10;Description générée automatiquement">
            <a:extLst>
              <a:ext uri="{FF2B5EF4-FFF2-40B4-BE49-F238E27FC236}">
                <a16:creationId xmlns:a16="http://schemas.microsoft.com/office/drawing/2014/main" id="{EB73136E-CBD9-225E-B0B0-04F1E8A4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32" y="1633967"/>
            <a:ext cx="6079736" cy="51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0421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6">
            <a:extLst>
              <a:ext uri="{FF2B5EF4-FFF2-40B4-BE49-F238E27FC236}">
                <a16:creationId xmlns:a16="http://schemas.microsoft.com/office/drawing/2014/main" id="{21D51196-F374-B9AD-2D22-FF875882E3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33350"/>
            <a:ext cx="3841750" cy="1219200"/>
          </a:xfrm>
        </p:spPr>
        <p:txBody>
          <a:bodyPr/>
          <a:lstStyle/>
          <a:p>
            <a:r>
              <a:rPr lang="en-US" altLang="fr-FR" sz="2700" b="1" dirty="0">
                <a:solidFill>
                  <a:srgbClr val="008000"/>
                </a:solidFill>
                <a:ea typeface="宋体" panose="02010600030101010101" pitchFamily="2" charset="-122"/>
              </a:rPr>
              <a:t>Triangle simplifié :</a:t>
            </a:r>
          </a:p>
        </p:txBody>
      </p:sp>
      <p:grpSp>
        <p:nvGrpSpPr>
          <p:cNvPr id="59394" name="Grouper 3">
            <a:extLst>
              <a:ext uri="{FF2B5EF4-FFF2-40B4-BE49-F238E27FC236}">
                <a16:creationId xmlns:a16="http://schemas.microsoft.com/office/drawing/2014/main" id="{A36A2D42-1117-85F4-1919-5B103844A8FE}"/>
              </a:ext>
            </a:extLst>
          </p:cNvPr>
          <p:cNvGrpSpPr>
            <a:grpSpLocks/>
          </p:cNvGrpSpPr>
          <p:nvPr/>
        </p:nvGrpSpPr>
        <p:grpSpPr bwMode="auto">
          <a:xfrm>
            <a:off x="1630363" y="1752600"/>
            <a:ext cx="6065837" cy="4519613"/>
            <a:chOff x="1782371" y="2211011"/>
            <a:chExt cx="5579416" cy="4061640"/>
          </a:xfrm>
        </p:grpSpPr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A95BBE81-660F-A01C-C724-D7523DE53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007" y="2211011"/>
              <a:ext cx="2104145" cy="1052859"/>
            </a:xfrm>
            <a:custGeom>
              <a:avLst/>
              <a:gdLst>
                <a:gd name="T0" fmla="*/ 0 w 2104429"/>
                <a:gd name="T1" fmla="*/ 105285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5 h 1052214"/>
                <a:gd name="T8" fmla="*/ 2104145 w 2104429"/>
                <a:gd name="T9" fmla="*/ 947574 h 1052214"/>
                <a:gd name="T10" fmla="*/ 1998938 w 2104429"/>
                <a:gd name="T11" fmla="*/ 1052859 h 1052214"/>
                <a:gd name="T12" fmla="*/ 105207 w 2104429"/>
                <a:gd name="T13" fmla="*/ 1052859 h 1052214"/>
                <a:gd name="T14" fmla="*/ 0 w 2104429"/>
                <a:gd name="T15" fmla="*/ 947574 h 1052214"/>
                <a:gd name="T16" fmla="*/ 0 w 2104429"/>
                <a:gd name="T17" fmla="*/ 105285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/>
            <a:p>
              <a:pPr algn="ctr" defTabSz="1022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300" b="1" dirty="0">
                  <a:solidFill>
                    <a:srgbClr val="000000"/>
                  </a:solidFill>
                  <a:latin typeface="+mn-lt"/>
                  <a:ea typeface="+mn-ea"/>
                </a:rPr>
                <a:t>SAVOIR(S)</a:t>
              </a:r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0163AEE6-1706-4705-0C6A-6C5ADA072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371" y="5219792"/>
              <a:ext cx="2104145" cy="1052859"/>
            </a:xfrm>
            <a:custGeom>
              <a:avLst/>
              <a:gdLst>
                <a:gd name="T0" fmla="*/ 0 w 2104429"/>
                <a:gd name="T1" fmla="*/ 105285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5 h 1052214"/>
                <a:gd name="T8" fmla="*/ 2104145 w 2104429"/>
                <a:gd name="T9" fmla="*/ 947574 h 1052214"/>
                <a:gd name="T10" fmla="*/ 1998938 w 2104429"/>
                <a:gd name="T11" fmla="*/ 1052859 h 1052214"/>
                <a:gd name="T12" fmla="*/ 105207 w 2104429"/>
                <a:gd name="T13" fmla="*/ 1052859 h 1052214"/>
                <a:gd name="T14" fmla="*/ 0 w 2104429"/>
                <a:gd name="T15" fmla="*/ 947574 h 1052214"/>
                <a:gd name="T16" fmla="*/ 0 w 2104429"/>
                <a:gd name="T17" fmla="*/ 105285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/>
            <a:p>
              <a:pPr algn="ctr" defTabSz="1022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300" b="1" dirty="0">
                  <a:solidFill>
                    <a:srgbClr val="000000"/>
                  </a:solidFill>
                  <a:latin typeface="+mn-lt"/>
                  <a:ea typeface="+mn-ea"/>
                </a:rPr>
                <a:t>FORMATEUR</a:t>
              </a:r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423608D6-A394-1FF0-C59E-F454AC88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642" y="5219792"/>
              <a:ext cx="2104145" cy="1052859"/>
            </a:xfrm>
            <a:custGeom>
              <a:avLst/>
              <a:gdLst>
                <a:gd name="T0" fmla="*/ 0 w 2104429"/>
                <a:gd name="T1" fmla="*/ 105285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5 h 1052214"/>
                <a:gd name="T8" fmla="*/ 2104145 w 2104429"/>
                <a:gd name="T9" fmla="*/ 947574 h 1052214"/>
                <a:gd name="T10" fmla="*/ 1998938 w 2104429"/>
                <a:gd name="T11" fmla="*/ 1052859 h 1052214"/>
                <a:gd name="T12" fmla="*/ 105207 w 2104429"/>
                <a:gd name="T13" fmla="*/ 1052859 h 1052214"/>
                <a:gd name="T14" fmla="*/ 0 w 2104429"/>
                <a:gd name="T15" fmla="*/ 947574 h 1052214"/>
                <a:gd name="T16" fmla="*/ 0 w 2104429"/>
                <a:gd name="T17" fmla="*/ 105285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>
              <a:lvl1pPr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altLang="fr-FR" sz="23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ÉLÈVE</a:t>
              </a:r>
            </a:p>
          </p:txBody>
        </p:sp>
      </p:grpSp>
      <p:cxnSp>
        <p:nvCxnSpPr>
          <p:cNvPr id="59395" name="Connecteur droit 11">
            <a:extLst>
              <a:ext uri="{FF2B5EF4-FFF2-40B4-BE49-F238E27FC236}">
                <a16:creationId xmlns:a16="http://schemas.microsoft.com/office/drawing/2014/main" id="{44796011-15D4-0BA9-B1F1-BAFB5BA7742C}"/>
              </a:ext>
            </a:extLst>
          </p:cNvPr>
          <p:cNvCxnSpPr>
            <a:cxnSpLocks noChangeShapeType="1"/>
            <a:stCxn id="5" idx="6"/>
            <a:endCxn id="7" idx="1"/>
          </p:cNvCxnSpPr>
          <p:nvPr/>
        </p:nvCxnSpPr>
        <p:spPr bwMode="auto">
          <a:xfrm flipH="1">
            <a:off x="1744663" y="2924175"/>
            <a:ext cx="1889125" cy="217805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96" name="Connecteur droit 15">
            <a:extLst>
              <a:ext uri="{FF2B5EF4-FFF2-40B4-BE49-F238E27FC236}">
                <a16:creationId xmlns:a16="http://schemas.microsoft.com/office/drawing/2014/main" id="{70C65B8D-DF08-9AD1-2CF8-CEB5326532A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86200" y="5638800"/>
            <a:ext cx="1524000" cy="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97" name="Connecteur droit 16">
            <a:extLst>
              <a:ext uri="{FF2B5EF4-FFF2-40B4-BE49-F238E27FC236}">
                <a16:creationId xmlns:a16="http://schemas.microsoft.com/office/drawing/2014/main" id="{1348CB9A-D7EE-D844-8826-9CAB8C148181}"/>
              </a:ext>
            </a:extLst>
          </p:cNvPr>
          <p:cNvCxnSpPr>
            <a:cxnSpLocks noChangeShapeType="1"/>
            <a:stCxn id="9" idx="2"/>
            <a:endCxn id="5" idx="5"/>
          </p:cNvCxnSpPr>
          <p:nvPr/>
        </p:nvCxnSpPr>
        <p:spPr bwMode="auto">
          <a:xfrm flipH="1" flipV="1">
            <a:off x="5692775" y="2924175"/>
            <a:ext cx="1889125" cy="217805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399" name="ZoneTexte 22">
            <a:extLst>
              <a:ext uri="{FF2B5EF4-FFF2-40B4-BE49-F238E27FC236}">
                <a16:creationId xmlns:a16="http://schemas.microsoft.com/office/drawing/2014/main" id="{2C16529C-C0F8-805F-FFC8-DFDF273D5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862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Enseigner</a:t>
            </a:r>
          </a:p>
        </p:txBody>
      </p:sp>
      <p:sp>
        <p:nvSpPr>
          <p:cNvPr id="59400" name="ZoneTexte 23">
            <a:extLst>
              <a:ext uri="{FF2B5EF4-FFF2-40B4-BE49-F238E27FC236}">
                <a16:creationId xmlns:a16="http://schemas.microsoft.com/office/drawing/2014/main" id="{C40C26E7-5D64-7D91-A710-B1FFED034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114800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Apprendre</a:t>
            </a:r>
          </a:p>
        </p:txBody>
      </p:sp>
      <p:sp>
        <p:nvSpPr>
          <p:cNvPr id="59401" name="ZoneTexte 24">
            <a:extLst>
              <a:ext uri="{FF2B5EF4-FFF2-40B4-BE49-F238E27FC236}">
                <a16:creationId xmlns:a16="http://schemas.microsoft.com/office/drawing/2014/main" id="{4E2C18C5-D00D-6089-D3EB-413FE760A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181600"/>
            <a:ext cx="109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Former</a:t>
            </a:r>
          </a:p>
        </p:txBody>
      </p:sp>
      <p:sp>
        <p:nvSpPr>
          <p:cNvPr id="59402" name="Espace réservé du numéro de diapositive 1">
            <a:extLst>
              <a:ext uri="{FF2B5EF4-FFF2-40B4-BE49-F238E27FC236}">
                <a16:creationId xmlns:a16="http://schemas.microsoft.com/office/drawing/2014/main" id="{B5890B4E-B856-5ADC-DF9F-64E0CE0E8D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8ED276-F586-AA45-A324-6AB30229FB9E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18A5B-DFBA-4BEB-96E7-85609DC68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6">
            <a:extLst>
              <a:ext uri="{FF2B5EF4-FFF2-40B4-BE49-F238E27FC236}">
                <a16:creationId xmlns:a16="http://schemas.microsoft.com/office/drawing/2014/main" id="{358444AA-8A3E-BD26-885B-A9C742FEC7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33350"/>
            <a:ext cx="7315200" cy="1219200"/>
          </a:xfrm>
        </p:spPr>
        <p:txBody>
          <a:bodyPr/>
          <a:lstStyle/>
          <a:p>
            <a:r>
              <a:rPr lang="en-US" altLang="fr-FR" sz="2700" b="1" dirty="0">
                <a:solidFill>
                  <a:srgbClr val="008000"/>
                </a:solidFill>
                <a:ea typeface="宋体" panose="02010600030101010101" pitchFamily="2" charset="-122"/>
              </a:rPr>
              <a:t>Triangle pédagogique Jean Houssaye :</a:t>
            </a:r>
          </a:p>
        </p:txBody>
      </p:sp>
      <p:grpSp>
        <p:nvGrpSpPr>
          <p:cNvPr id="59394" name="Grouper 3">
            <a:extLst>
              <a:ext uri="{FF2B5EF4-FFF2-40B4-BE49-F238E27FC236}">
                <a16:creationId xmlns:a16="http://schemas.microsoft.com/office/drawing/2014/main" id="{61638D11-35D2-527B-6366-917A0B7854DF}"/>
              </a:ext>
            </a:extLst>
          </p:cNvPr>
          <p:cNvGrpSpPr>
            <a:grpSpLocks/>
          </p:cNvGrpSpPr>
          <p:nvPr/>
        </p:nvGrpSpPr>
        <p:grpSpPr bwMode="auto">
          <a:xfrm>
            <a:off x="1630363" y="1752600"/>
            <a:ext cx="6065837" cy="4519613"/>
            <a:chOff x="1782371" y="2211011"/>
            <a:chExt cx="5579416" cy="4061640"/>
          </a:xfrm>
        </p:grpSpPr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1609FB45-95FB-F04F-8613-8D40E4486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007" y="2211011"/>
              <a:ext cx="2104145" cy="1052859"/>
            </a:xfrm>
            <a:custGeom>
              <a:avLst/>
              <a:gdLst>
                <a:gd name="T0" fmla="*/ 0 w 2104429"/>
                <a:gd name="T1" fmla="*/ 105285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5 h 1052214"/>
                <a:gd name="T8" fmla="*/ 2104145 w 2104429"/>
                <a:gd name="T9" fmla="*/ 947574 h 1052214"/>
                <a:gd name="T10" fmla="*/ 1998938 w 2104429"/>
                <a:gd name="T11" fmla="*/ 1052859 h 1052214"/>
                <a:gd name="T12" fmla="*/ 105207 w 2104429"/>
                <a:gd name="T13" fmla="*/ 1052859 h 1052214"/>
                <a:gd name="T14" fmla="*/ 0 w 2104429"/>
                <a:gd name="T15" fmla="*/ 947574 h 1052214"/>
                <a:gd name="T16" fmla="*/ 0 w 2104429"/>
                <a:gd name="T17" fmla="*/ 105285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/>
            <a:p>
              <a:pPr algn="ctr" defTabSz="1022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300" b="1" dirty="0">
                  <a:solidFill>
                    <a:srgbClr val="000000"/>
                  </a:solidFill>
                  <a:latin typeface="+mn-lt"/>
                  <a:ea typeface="+mn-ea"/>
                </a:rPr>
                <a:t>SAVOIR(S)</a:t>
              </a:r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E38FAC39-DA77-BBB3-5943-0DE36552B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371" y="5219792"/>
              <a:ext cx="2104145" cy="1052859"/>
            </a:xfrm>
            <a:custGeom>
              <a:avLst/>
              <a:gdLst>
                <a:gd name="T0" fmla="*/ 0 w 2104429"/>
                <a:gd name="T1" fmla="*/ 105285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5 h 1052214"/>
                <a:gd name="T8" fmla="*/ 2104145 w 2104429"/>
                <a:gd name="T9" fmla="*/ 947574 h 1052214"/>
                <a:gd name="T10" fmla="*/ 1998938 w 2104429"/>
                <a:gd name="T11" fmla="*/ 1052859 h 1052214"/>
                <a:gd name="T12" fmla="*/ 105207 w 2104429"/>
                <a:gd name="T13" fmla="*/ 1052859 h 1052214"/>
                <a:gd name="T14" fmla="*/ 0 w 2104429"/>
                <a:gd name="T15" fmla="*/ 947574 h 1052214"/>
                <a:gd name="T16" fmla="*/ 0 w 2104429"/>
                <a:gd name="T17" fmla="*/ 105285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/>
            <a:p>
              <a:pPr algn="ctr" defTabSz="1022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300" b="1" dirty="0">
                  <a:solidFill>
                    <a:srgbClr val="000000"/>
                  </a:solidFill>
                  <a:latin typeface="+mn-lt"/>
                  <a:ea typeface="+mn-ea"/>
                </a:rPr>
                <a:t>FORMATEUR</a:t>
              </a:r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9F281A1F-D91C-F00A-79D9-E14CCF0EA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642" y="5219792"/>
              <a:ext cx="2104145" cy="1052859"/>
            </a:xfrm>
            <a:custGeom>
              <a:avLst/>
              <a:gdLst>
                <a:gd name="T0" fmla="*/ 0 w 2104429"/>
                <a:gd name="T1" fmla="*/ 105285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5 h 1052214"/>
                <a:gd name="T8" fmla="*/ 2104145 w 2104429"/>
                <a:gd name="T9" fmla="*/ 947574 h 1052214"/>
                <a:gd name="T10" fmla="*/ 1998938 w 2104429"/>
                <a:gd name="T11" fmla="*/ 1052859 h 1052214"/>
                <a:gd name="T12" fmla="*/ 105207 w 2104429"/>
                <a:gd name="T13" fmla="*/ 1052859 h 1052214"/>
                <a:gd name="T14" fmla="*/ 0 w 2104429"/>
                <a:gd name="T15" fmla="*/ 947574 h 1052214"/>
                <a:gd name="T16" fmla="*/ 0 w 2104429"/>
                <a:gd name="T17" fmla="*/ 105285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>
              <a:lvl1pPr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altLang="fr-FR" sz="23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ÉLÈVE</a:t>
              </a:r>
            </a:p>
          </p:txBody>
        </p:sp>
      </p:grpSp>
      <p:cxnSp>
        <p:nvCxnSpPr>
          <p:cNvPr id="59395" name="Connecteur droit 11">
            <a:extLst>
              <a:ext uri="{FF2B5EF4-FFF2-40B4-BE49-F238E27FC236}">
                <a16:creationId xmlns:a16="http://schemas.microsoft.com/office/drawing/2014/main" id="{5EC0363B-AB6A-AD0E-FFA5-9707CE5AD44E}"/>
              </a:ext>
            </a:extLst>
          </p:cNvPr>
          <p:cNvCxnSpPr>
            <a:cxnSpLocks noChangeShapeType="1"/>
            <a:stCxn id="5" idx="6"/>
            <a:endCxn id="7" idx="1"/>
          </p:cNvCxnSpPr>
          <p:nvPr/>
        </p:nvCxnSpPr>
        <p:spPr bwMode="auto">
          <a:xfrm flipH="1">
            <a:off x="1744663" y="2924175"/>
            <a:ext cx="1889125" cy="217805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96" name="Connecteur droit 15">
            <a:extLst>
              <a:ext uri="{FF2B5EF4-FFF2-40B4-BE49-F238E27FC236}">
                <a16:creationId xmlns:a16="http://schemas.microsoft.com/office/drawing/2014/main" id="{F0210EAC-CA8D-09AC-0FA4-C7F2AD82B6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86200" y="5638800"/>
            <a:ext cx="1524000" cy="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97" name="Connecteur droit 16">
            <a:extLst>
              <a:ext uri="{FF2B5EF4-FFF2-40B4-BE49-F238E27FC236}">
                <a16:creationId xmlns:a16="http://schemas.microsoft.com/office/drawing/2014/main" id="{B671ACCE-E3C1-7E0A-EA05-D2029369D1FF}"/>
              </a:ext>
            </a:extLst>
          </p:cNvPr>
          <p:cNvCxnSpPr>
            <a:cxnSpLocks noChangeShapeType="1"/>
            <a:stCxn id="9" idx="2"/>
            <a:endCxn id="5" idx="5"/>
          </p:cNvCxnSpPr>
          <p:nvPr/>
        </p:nvCxnSpPr>
        <p:spPr bwMode="auto">
          <a:xfrm flipH="1" flipV="1">
            <a:off x="5692775" y="2924175"/>
            <a:ext cx="1889125" cy="217805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398" name="ZoneTexte 21">
            <a:extLst>
              <a:ext uri="{FF2B5EF4-FFF2-40B4-BE49-F238E27FC236}">
                <a16:creationId xmlns:a16="http://schemas.microsoft.com/office/drawing/2014/main" id="{7BCFEFD9-A004-63A2-D435-DE5F59394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727" y="152400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Times New Roman" panose="02020603050405020304" pitchFamily="18" charset="0"/>
              </a:rPr>
              <a:t>1988</a:t>
            </a:r>
          </a:p>
        </p:txBody>
      </p:sp>
      <p:sp>
        <p:nvSpPr>
          <p:cNvPr id="59399" name="ZoneTexte 22">
            <a:extLst>
              <a:ext uri="{FF2B5EF4-FFF2-40B4-BE49-F238E27FC236}">
                <a16:creationId xmlns:a16="http://schemas.microsoft.com/office/drawing/2014/main" id="{859DD995-2FFD-E080-A54E-A6468FF58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862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Enseigner</a:t>
            </a:r>
          </a:p>
        </p:txBody>
      </p:sp>
      <p:sp>
        <p:nvSpPr>
          <p:cNvPr id="59400" name="ZoneTexte 23">
            <a:extLst>
              <a:ext uri="{FF2B5EF4-FFF2-40B4-BE49-F238E27FC236}">
                <a16:creationId xmlns:a16="http://schemas.microsoft.com/office/drawing/2014/main" id="{E3AD5750-13BA-0AFC-7B2E-5384673CF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114800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Apprendre</a:t>
            </a:r>
          </a:p>
        </p:txBody>
      </p:sp>
      <p:sp>
        <p:nvSpPr>
          <p:cNvPr id="59401" name="ZoneTexte 24">
            <a:extLst>
              <a:ext uri="{FF2B5EF4-FFF2-40B4-BE49-F238E27FC236}">
                <a16:creationId xmlns:a16="http://schemas.microsoft.com/office/drawing/2014/main" id="{F477F7D7-F8A8-EB89-2F54-406C10F8F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181600"/>
            <a:ext cx="109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Former</a:t>
            </a:r>
          </a:p>
        </p:txBody>
      </p:sp>
      <p:sp>
        <p:nvSpPr>
          <p:cNvPr id="59402" name="Espace réservé du numéro de diapositive 1">
            <a:extLst>
              <a:ext uri="{FF2B5EF4-FFF2-40B4-BE49-F238E27FC236}">
                <a16:creationId xmlns:a16="http://schemas.microsoft.com/office/drawing/2014/main" id="{88C6BC5D-FD82-9C3F-7EC7-669664CFDF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8ED276-F586-AA45-A324-6AB30229FB9E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A646C0-4E61-9949-DB55-A4E3E5D7FAE4}"/>
              </a:ext>
            </a:extLst>
          </p:cNvPr>
          <p:cNvSpPr txBox="1">
            <a:spLocks noChangeArrowheads="1"/>
          </p:cNvSpPr>
          <p:nvPr/>
        </p:nvSpPr>
        <p:spPr bwMode="auto">
          <a:xfrm rot="-1389864">
            <a:off x="664911" y="3365328"/>
            <a:ext cx="789831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TRANSMISSIF</a:t>
            </a:r>
          </a:p>
        </p:txBody>
      </p:sp>
    </p:spTree>
    <p:extLst>
      <p:ext uri="{BB962C8B-B14F-4D97-AF65-F5344CB8AC3E}">
        <p14:creationId xmlns:p14="http://schemas.microsoft.com/office/powerpoint/2010/main" val="428784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0EEF0-25B1-B8ED-26F3-2B4F35C0F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>
            <a:extLst>
              <a:ext uri="{FF2B5EF4-FFF2-40B4-BE49-F238E27FC236}">
                <a16:creationId xmlns:a16="http://schemas.microsoft.com/office/drawing/2014/main" id="{A5C74A0C-0787-BD69-4C22-8D9BAA929F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6781800" cy="1219200"/>
          </a:xfrm>
        </p:spPr>
        <p:txBody>
          <a:bodyPr/>
          <a:lstStyle/>
          <a:p>
            <a:r>
              <a:rPr lang="en-US" altLang="fr-FR" sz="3000" b="1" dirty="0">
                <a:solidFill>
                  <a:srgbClr val="008000"/>
                </a:solidFill>
                <a:ea typeface="宋体" panose="02010600030101010101" pitchFamily="2" charset="-122"/>
              </a:rPr>
              <a:t>INTRODUCTION et PRÉCAUTIONS.</a:t>
            </a:r>
          </a:p>
        </p:txBody>
      </p:sp>
      <p:sp>
        <p:nvSpPr>
          <p:cNvPr id="21506" name="Rectangle 8">
            <a:extLst>
              <a:ext uri="{FF2B5EF4-FFF2-40B4-BE49-F238E27FC236}">
                <a16:creationId xmlns:a16="http://schemas.microsoft.com/office/drawing/2014/main" id="{984389B8-8C46-8752-199A-E5E85866C99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2133634"/>
            <a:ext cx="9144000" cy="3733702"/>
          </a:xfrm>
        </p:spPr>
        <p:txBody>
          <a:bodyPr/>
          <a:lstStyle/>
          <a:p>
            <a:pPr marL="0" indent="0" algn="ctr">
              <a:buNone/>
            </a:pPr>
            <a:r>
              <a:rPr lang="fr-FR" sz="7200" b="1" noProof="1">
                <a:solidFill>
                  <a:srgbClr val="00B050"/>
                </a:solidFill>
                <a:ea typeface="宋体" panose="02010600030101010101" pitchFamily="2" charset="-122"/>
              </a:rPr>
              <a:t>Ensemble nous allons explorer de nouvelles pistes</a:t>
            </a:r>
            <a:endParaRPr lang="fr-FR" sz="5400" noProof="1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algn="ctr"/>
            <a:endParaRPr lang="fr-FR" sz="3600" noProof="1">
              <a:ea typeface="宋体" panose="02010600030101010101" pitchFamily="2" charset="-122"/>
            </a:endParaRPr>
          </a:p>
        </p:txBody>
      </p:sp>
      <p:sp>
        <p:nvSpPr>
          <p:cNvPr id="21507" name="Espace réservé du numéro de diapositive 1">
            <a:extLst>
              <a:ext uri="{FF2B5EF4-FFF2-40B4-BE49-F238E27FC236}">
                <a16:creationId xmlns:a16="http://schemas.microsoft.com/office/drawing/2014/main" id="{CA736584-88CF-010D-D946-3EE466AD70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2B685C-871F-8C43-85BF-A91CDBD2A885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57031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6">
            <a:extLst>
              <a:ext uri="{FF2B5EF4-FFF2-40B4-BE49-F238E27FC236}">
                <a16:creationId xmlns:a16="http://schemas.microsoft.com/office/drawing/2014/main" id="{68CB5E7C-0BB0-917B-69D4-167DD4010F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6553148" cy="1219200"/>
          </a:xfrm>
        </p:spPr>
        <p:txBody>
          <a:bodyPr/>
          <a:lstStyle/>
          <a:p>
            <a:r>
              <a:rPr lang="en-US" altLang="fr-FR" b="1" dirty="0">
                <a:solidFill>
                  <a:srgbClr val="008000"/>
                </a:solidFill>
                <a:ea typeface="宋体" panose="02010600030101010101" pitchFamily="2" charset="-122"/>
              </a:rPr>
              <a:t>CONSÉQUENCE </a:t>
            </a:r>
            <a:r>
              <a:rPr lang="en-US" altLang="fr-FR" sz="2000" b="1" dirty="0">
                <a:solidFill>
                  <a:srgbClr val="008000"/>
                </a:solidFill>
                <a:ea typeface="宋体" panose="02010600030101010101" pitchFamily="2" charset="-122"/>
              </a:rPr>
              <a:t>(non </a:t>
            </a:r>
            <a:r>
              <a:rPr lang="fr-FR" altLang="fr-FR" sz="2000" b="1" dirty="0">
                <a:solidFill>
                  <a:srgbClr val="008000"/>
                </a:solidFill>
                <a:ea typeface="宋体" panose="02010600030101010101" pitchFamily="2" charset="-122"/>
              </a:rPr>
              <a:t>intentionnelle</a:t>
            </a:r>
            <a:r>
              <a:rPr lang="en-US" altLang="fr-FR" sz="2000" b="1" dirty="0">
                <a:solidFill>
                  <a:srgbClr val="008000"/>
                </a:solidFill>
                <a:ea typeface="宋体" panose="02010600030101010101" pitchFamily="2" charset="-122"/>
              </a:rPr>
              <a:t>) </a:t>
            </a:r>
            <a:r>
              <a:rPr lang="en-US" altLang="fr-FR" sz="2200" b="1" dirty="0">
                <a:solidFill>
                  <a:srgbClr val="008000"/>
                </a:solidFill>
                <a:ea typeface="宋体" panose="02010600030101010101" pitchFamily="2" charset="-122"/>
              </a:rPr>
              <a:t>:</a:t>
            </a:r>
          </a:p>
        </p:txBody>
      </p:sp>
      <p:sp>
        <p:nvSpPr>
          <p:cNvPr id="63491" name="Espace réservé du numéro de diapositive 1">
            <a:extLst>
              <a:ext uri="{FF2B5EF4-FFF2-40B4-BE49-F238E27FC236}">
                <a16:creationId xmlns:a16="http://schemas.microsoft.com/office/drawing/2014/main" id="{111AA3AA-9BFF-FED2-ED0A-560904C8DC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187E5B-95CA-FF4F-BBEF-E3F3BCEC3AED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BA099EF-A732-021C-E30C-7FC0D3135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5" y="1630684"/>
            <a:ext cx="4539327" cy="274926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D578BF5-8CBE-92B9-9239-6254D2BDEECA}"/>
              </a:ext>
            </a:extLst>
          </p:cNvPr>
          <p:cNvSpPr txBox="1"/>
          <p:nvPr/>
        </p:nvSpPr>
        <p:spPr>
          <a:xfrm>
            <a:off x="4572000" y="2391754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008000"/>
                </a:solidFill>
                <a:latin typeface="+mj-lt"/>
                <a:ea typeface="宋体" panose="02010600030101010101" pitchFamily="2" charset="-122"/>
                <a:cs typeface="+mj-cs"/>
              </a:rPr>
              <a:t>Nous pratiquons une pédagogie très « descendante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77A9357-FFF4-1FF4-E27D-5359192E42B2}"/>
              </a:ext>
            </a:extLst>
          </p:cNvPr>
          <p:cNvSpPr txBox="1"/>
          <p:nvPr/>
        </p:nvSpPr>
        <p:spPr>
          <a:xfrm>
            <a:off x="76197" y="4677210"/>
            <a:ext cx="89914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altLang="fr-FR" sz="3600" b="1" dirty="0">
                <a:solidFill>
                  <a:srgbClr val="00B050"/>
                </a:solidFill>
                <a:ea typeface="宋体" panose="02010600030101010101" pitchFamily="2" charset="-122"/>
              </a:rPr>
              <a:t>Ce système (certes efficace) favorise :</a:t>
            </a:r>
            <a:endParaRPr lang="fr-FR" altLang="fr-FR" sz="3600" b="1" dirty="0">
              <a:solidFill>
                <a:srgbClr val="008000"/>
              </a:solidFill>
              <a:ea typeface="宋体" panose="02010600030101010101" pitchFamily="2" charset="-122"/>
            </a:endParaRPr>
          </a:p>
          <a:p>
            <a:pPr marL="0" indent="0" algn="ctr">
              <a:buFontTx/>
              <a:buNone/>
            </a:pPr>
            <a:r>
              <a:rPr lang="fr-FR" altLang="fr-FR" sz="3600" b="1" dirty="0">
                <a:solidFill>
                  <a:srgbClr val="008000"/>
                </a:solidFill>
                <a:ea typeface="宋体" panose="02010600030101010101" pitchFamily="2" charset="-122"/>
              </a:rPr>
              <a:t>« L’INDIVIDUALISME COMPÉTITIF »</a:t>
            </a:r>
            <a:endParaRPr lang="en-US" altLang="fr-FR" sz="3600" b="1" dirty="0">
              <a:solidFill>
                <a:srgbClr val="008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6B7A0-7B81-FCD4-8486-A01B23DBF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">
            <a:extLst>
              <a:ext uri="{FF2B5EF4-FFF2-40B4-BE49-F238E27FC236}">
                <a16:creationId xmlns:a16="http://schemas.microsoft.com/office/drawing/2014/main" id="{50517EBC-DBFA-FF18-9485-9147548FAB0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" y="4343400"/>
            <a:ext cx="9115425" cy="2514600"/>
          </a:xfrm>
        </p:spPr>
        <p:txBody>
          <a:bodyPr/>
          <a:lstStyle/>
          <a:p>
            <a:pPr algn="ctr"/>
            <a:r>
              <a:rPr lang="en-US" altLang="fr-FR" sz="5400" b="1" dirty="0">
                <a:solidFill>
                  <a:srgbClr val="008000"/>
                </a:solidFill>
                <a:ea typeface="宋体" panose="02010600030101010101" pitchFamily="2" charset="-122"/>
              </a:rPr>
              <a:t>ET POURTANT…</a:t>
            </a:r>
            <a:endParaRPr lang="fr-FR" altLang="fr-FR" sz="5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479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6">
            <a:extLst>
              <a:ext uri="{FF2B5EF4-FFF2-40B4-BE49-F238E27FC236}">
                <a16:creationId xmlns:a16="http://schemas.microsoft.com/office/drawing/2014/main" id="{342B84AA-927A-140E-3CE4-8636A94E16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6629400" cy="1219200"/>
          </a:xfrm>
        </p:spPr>
        <p:txBody>
          <a:bodyPr/>
          <a:lstStyle/>
          <a:p>
            <a:pPr algn="ctr"/>
            <a:r>
              <a:rPr lang="fr-FR" sz="3400" b="1" noProof="0" dirty="0">
                <a:solidFill>
                  <a:srgbClr val="008000"/>
                </a:solidFill>
                <a:ea typeface="宋体" panose="02010600030101010101" pitchFamily="2" charset="-122"/>
              </a:rPr>
              <a:t>Vous connaissez</a:t>
            </a:r>
            <a:br>
              <a:rPr lang="fr-FR" sz="3400" b="1" noProof="0" dirty="0">
                <a:solidFill>
                  <a:srgbClr val="008000"/>
                </a:solidFill>
                <a:ea typeface="宋体" panose="02010600030101010101" pitchFamily="2" charset="-122"/>
              </a:rPr>
            </a:br>
            <a:r>
              <a:rPr lang="fr-FR" sz="3400" b="1" noProof="0" dirty="0">
                <a:solidFill>
                  <a:srgbClr val="008000"/>
                </a:solidFill>
                <a:ea typeface="宋体" panose="02010600030101010101" pitchFamily="2" charset="-122"/>
              </a:rPr>
              <a:t>certainement ceci</a:t>
            </a:r>
          </a:p>
        </p:txBody>
      </p:sp>
      <p:sp>
        <p:nvSpPr>
          <p:cNvPr id="56322" name="Rectangle 8">
            <a:extLst>
              <a:ext uri="{FF2B5EF4-FFF2-40B4-BE49-F238E27FC236}">
                <a16:creationId xmlns:a16="http://schemas.microsoft.com/office/drawing/2014/main" id="{25234F9F-97D0-876D-CAB5-EA280BDD577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8600" y="2133600"/>
            <a:ext cx="86868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dirty="0">
                <a:ea typeface="宋体" panose="02010600030101010101" pitchFamily="2" charset="-122"/>
              </a:rPr>
              <a:t>Les apprenants retiennent :</a:t>
            </a: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  <a:p>
            <a:pPr marL="0" indent="0"/>
            <a:r>
              <a:rPr lang="fr-FR" altLang="fr-FR" b="1" dirty="0">
                <a:ea typeface="宋体" panose="02010600030101010101" pitchFamily="2" charset="-122"/>
              </a:rPr>
              <a:t>10 % de ce qu’ils lisent, </a:t>
            </a:r>
          </a:p>
          <a:p>
            <a:pPr marL="0" indent="0"/>
            <a:r>
              <a:rPr lang="fr-FR" altLang="fr-FR" b="1" dirty="0">
                <a:ea typeface="宋体" panose="02010600030101010101" pitchFamily="2" charset="-122"/>
              </a:rPr>
              <a:t>20 % de ce qu’ils entendent, </a:t>
            </a:r>
          </a:p>
          <a:p>
            <a:pPr marL="0" indent="0"/>
            <a:r>
              <a:rPr lang="fr-FR" altLang="fr-FR" b="1" dirty="0">
                <a:ea typeface="宋体" panose="02010600030101010101" pitchFamily="2" charset="-122"/>
              </a:rPr>
              <a:t>30 % de ce qu’ils voient, </a:t>
            </a:r>
          </a:p>
          <a:p>
            <a:pPr marL="0" indent="0"/>
            <a:r>
              <a:rPr lang="fr-FR" altLang="fr-FR" b="1" dirty="0">
                <a:ea typeface="宋体" panose="02010600030101010101" pitchFamily="2" charset="-122"/>
              </a:rPr>
              <a:t>50 % de ce qu’ils entendent et voient simultanément,</a:t>
            </a:r>
          </a:p>
          <a:p>
            <a:pPr marL="0" indent="0"/>
            <a:r>
              <a:rPr lang="fr-FR" altLang="fr-FR" b="1" dirty="0">
                <a:ea typeface="宋体" panose="02010600030101010101" pitchFamily="2" charset="-122"/>
              </a:rPr>
              <a:t>80 % de ce qu’ils disent,</a:t>
            </a:r>
          </a:p>
          <a:p>
            <a:pPr marL="0" indent="0"/>
            <a:r>
              <a:rPr lang="fr-FR" altLang="fr-FR" b="1" dirty="0">
                <a:ea typeface="宋体" panose="02010600030101010101" pitchFamily="2" charset="-122"/>
              </a:rPr>
              <a:t>90 % de ce qu’ils disent dans </a:t>
            </a:r>
            <a:r>
              <a:rPr lang="fr-FR" altLang="fr-FR" b="1" dirty="0">
                <a:solidFill>
                  <a:srgbClr val="FF6600"/>
                </a:solidFill>
                <a:ea typeface="宋体" panose="02010600030101010101" pitchFamily="2" charset="-122"/>
              </a:rPr>
              <a:t>une action qui les implique.</a:t>
            </a:r>
          </a:p>
        </p:txBody>
      </p:sp>
      <p:sp>
        <p:nvSpPr>
          <p:cNvPr id="56323" name="Espace réservé du numéro de diapositive 1">
            <a:extLst>
              <a:ext uri="{FF2B5EF4-FFF2-40B4-BE49-F238E27FC236}">
                <a16:creationId xmlns:a16="http://schemas.microsoft.com/office/drawing/2014/main" id="{58FADC6F-6D94-4FA4-C705-53E5EDF5D2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ECD82D-3885-FD4B-96BA-B326027AF6E4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6">
            <a:extLst>
              <a:ext uri="{FF2B5EF4-FFF2-40B4-BE49-F238E27FC236}">
                <a16:creationId xmlns:a16="http://schemas.microsoft.com/office/drawing/2014/main" id="{A29AF17C-E3AB-D864-6B55-16AF1E8412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6629400" cy="1219200"/>
          </a:xfrm>
        </p:spPr>
        <p:txBody>
          <a:bodyPr/>
          <a:lstStyle/>
          <a:p>
            <a:r>
              <a:rPr lang="fr-FR" sz="3000" b="1" noProof="0" dirty="0">
                <a:solidFill>
                  <a:srgbClr val="008000"/>
                </a:solidFill>
                <a:ea typeface="宋体" panose="02010600030101010101" pitchFamily="2" charset="-122"/>
              </a:rPr>
              <a:t>Analysons ces statistiques :</a:t>
            </a:r>
          </a:p>
        </p:txBody>
      </p:sp>
      <p:sp>
        <p:nvSpPr>
          <p:cNvPr id="57346" name="Rectangle 8">
            <a:extLst>
              <a:ext uri="{FF2B5EF4-FFF2-40B4-BE49-F238E27FC236}">
                <a16:creationId xmlns:a16="http://schemas.microsoft.com/office/drawing/2014/main" id="{C48F7481-DD6B-6AB3-A121-BF3ECDFDA2A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6318" y="1600200"/>
            <a:ext cx="8991484" cy="472432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altLang="fr-FR" dirty="0">
                <a:ea typeface="宋体" panose="02010600030101010101" pitchFamily="2" charset="-122"/>
              </a:rPr>
              <a:t>Les apprenants retiennent :</a:t>
            </a:r>
          </a:p>
          <a:p>
            <a:pPr marL="0" indent="0">
              <a:buFontTx/>
              <a:buNone/>
            </a:pPr>
            <a:endParaRPr lang="fr-FR" altLang="fr-FR" dirty="0">
              <a:ea typeface="宋体" panose="02010600030101010101" pitchFamily="2" charset="-122"/>
            </a:endParaRPr>
          </a:p>
          <a:p>
            <a:pPr marL="0" indent="0"/>
            <a:r>
              <a:rPr lang="fr-FR" altLang="fr-FR" dirty="0">
                <a:ea typeface="宋体" panose="02010600030101010101" pitchFamily="2" charset="-122"/>
              </a:rPr>
              <a:t>10 % de ce qu’ils lisent, </a:t>
            </a:r>
            <a:r>
              <a:rPr lang="fr-FR" altLang="fr-FR" b="1" dirty="0">
                <a:solidFill>
                  <a:srgbClr val="FF0000"/>
                </a:solidFill>
                <a:ea typeface="宋体" panose="02010600030101010101" pitchFamily="2" charset="-122"/>
              </a:rPr>
              <a:t>(passif)</a:t>
            </a:r>
          </a:p>
          <a:p>
            <a:pPr marL="0" indent="0"/>
            <a:r>
              <a:rPr lang="fr-FR" altLang="fr-FR" dirty="0">
                <a:ea typeface="宋体" panose="02010600030101010101" pitchFamily="2" charset="-122"/>
              </a:rPr>
              <a:t>20 % de ce qu’ils entendent, </a:t>
            </a:r>
            <a:r>
              <a:rPr lang="fr-FR" altLang="fr-FR" b="1" dirty="0">
                <a:solidFill>
                  <a:srgbClr val="FF0000"/>
                </a:solidFill>
                <a:ea typeface="宋体" panose="02010600030101010101" pitchFamily="2" charset="-122"/>
              </a:rPr>
              <a:t>(passif)</a:t>
            </a:r>
          </a:p>
          <a:p>
            <a:pPr marL="0" indent="0"/>
            <a:r>
              <a:rPr lang="fr-FR" altLang="fr-FR" dirty="0">
                <a:ea typeface="宋体" panose="02010600030101010101" pitchFamily="2" charset="-122"/>
              </a:rPr>
              <a:t>30 % de ce qu’ils voient, </a:t>
            </a:r>
            <a:r>
              <a:rPr lang="fr-FR" altLang="fr-FR" b="1" dirty="0">
                <a:solidFill>
                  <a:srgbClr val="FF0000"/>
                </a:solidFill>
                <a:ea typeface="宋体" panose="02010600030101010101" pitchFamily="2" charset="-122"/>
              </a:rPr>
              <a:t>(passif)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altLang="fr-FR" sz="3200" b="1" dirty="0">
                <a:solidFill>
                  <a:srgbClr val="59E861"/>
                </a:solidFill>
                <a:ea typeface="宋体" panose="02010600030101010101" pitchFamily="2" charset="-122"/>
              </a:rPr>
              <a:t>50 % </a:t>
            </a:r>
            <a:r>
              <a:rPr lang="fr-FR" altLang="fr-FR" b="1" dirty="0">
                <a:solidFill>
                  <a:srgbClr val="59E861"/>
                </a:solidFill>
                <a:ea typeface="宋体" panose="02010600030101010101" pitchFamily="2" charset="-122"/>
              </a:rPr>
              <a:t>de ce qu’ils entendent et voient simultanément </a:t>
            </a:r>
            <a:r>
              <a:rPr lang="fr-FR" altLang="fr-FR" sz="2000" dirty="0">
                <a:solidFill>
                  <a:srgbClr val="59E861"/>
                </a:solidFill>
                <a:ea typeface="宋体" panose="02010600030101010101" pitchFamily="2" charset="-122"/>
              </a:rPr>
              <a:t>(double canal = double stimulation)</a:t>
            </a:r>
            <a:r>
              <a:rPr lang="fr-FR" altLang="fr-FR" b="1" dirty="0">
                <a:solidFill>
                  <a:srgbClr val="59E861"/>
                </a:solidFill>
                <a:ea typeface="宋体" panose="02010600030101010101" pitchFamily="2" charset="-122"/>
              </a:rPr>
              <a:t>,</a:t>
            </a:r>
          </a:p>
          <a:p>
            <a:pPr marL="0" indent="0"/>
            <a:r>
              <a:rPr lang="fr-FR" altLang="fr-FR" b="1" dirty="0">
                <a:solidFill>
                  <a:srgbClr val="17C253"/>
                </a:solidFill>
                <a:ea typeface="宋体" panose="02010600030101010101" pitchFamily="2" charset="-122"/>
              </a:rPr>
              <a:t>80 % de ce qu’ils disent, </a:t>
            </a:r>
            <a:r>
              <a:rPr lang="fr-FR" altLang="fr-FR" sz="3200" b="1" dirty="0">
                <a:solidFill>
                  <a:srgbClr val="17C253"/>
                </a:solidFill>
                <a:ea typeface="宋体" panose="02010600030101010101" pitchFamily="2" charset="-122"/>
              </a:rPr>
              <a:t>(actif)</a:t>
            </a:r>
          </a:p>
          <a:p>
            <a:pPr marL="0" indent="0"/>
            <a:r>
              <a:rPr lang="fr-FR" altLang="fr-FR" b="1" dirty="0">
                <a:solidFill>
                  <a:srgbClr val="177A53"/>
                </a:solidFill>
                <a:ea typeface="宋体" panose="02010600030101010101" pitchFamily="2" charset="-122"/>
              </a:rPr>
              <a:t>90 % de ce qu’ils disent dans une action qui les implique. </a:t>
            </a:r>
            <a:r>
              <a:rPr lang="fr-FR" altLang="fr-FR" sz="3200" b="1" dirty="0">
                <a:solidFill>
                  <a:srgbClr val="177A53"/>
                </a:solidFill>
                <a:ea typeface="宋体" panose="02010600030101010101" pitchFamily="2" charset="-122"/>
              </a:rPr>
              <a:t>(actif)</a:t>
            </a:r>
          </a:p>
        </p:txBody>
      </p:sp>
      <p:sp>
        <p:nvSpPr>
          <p:cNvPr id="57347" name="Espace réservé du numéro de diapositive 1">
            <a:extLst>
              <a:ext uri="{FF2B5EF4-FFF2-40B4-BE49-F238E27FC236}">
                <a16:creationId xmlns:a16="http://schemas.microsoft.com/office/drawing/2014/main" id="{D59D41B1-892B-2BCC-F3A0-49B8E20EC4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73B4B7-A857-FB4B-BEB3-5E57B773DB5A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">
            <a:extLst>
              <a:ext uri="{FF2B5EF4-FFF2-40B4-BE49-F238E27FC236}">
                <a16:creationId xmlns:a16="http://schemas.microsoft.com/office/drawing/2014/main" id="{F4168311-0CFD-C3D8-93F4-5507ACB40EE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" y="4343400"/>
            <a:ext cx="9115425" cy="2514600"/>
          </a:xfrm>
        </p:spPr>
        <p:txBody>
          <a:bodyPr/>
          <a:lstStyle/>
          <a:p>
            <a:pPr algn="ctr"/>
            <a:r>
              <a:rPr lang="en-US" altLang="fr-FR" sz="5400" b="1" dirty="0">
                <a:solidFill>
                  <a:srgbClr val="008000"/>
                </a:solidFill>
                <a:ea typeface="宋体" panose="02010600030101010101" pitchFamily="2" charset="-122"/>
              </a:rPr>
              <a:t>VERS UN NOUVEAU PARADIGME !</a:t>
            </a:r>
            <a:endParaRPr lang="fr-FR" altLang="fr-FR" sz="5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>
            <a:extLst>
              <a:ext uri="{FF2B5EF4-FFF2-40B4-BE49-F238E27FC236}">
                <a16:creationId xmlns:a16="http://schemas.microsoft.com/office/drawing/2014/main" id="{94D1D00C-EFB1-FC34-70E9-1CF1A9A803D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" y="4343400"/>
            <a:ext cx="9115425" cy="2514600"/>
          </a:xfrm>
        </p:spPr>
        <p:txBody>
          <a:bodyPr/>
          <a:lstStyle/>
          <a:p>
            <a:pPr algn="ctr"/>
            <a:r>
              <a:rPr lang="en-US" altLang="fr-FR" sz="8000" b="1" dirty="0">
                <a:solidFill>
                  <a:srgbClr val="008000"/>
                </a:solidFill>
                <a:ea typeface="宋体" panose="02010600030101010101" pitchFamily="2" charset="-122"/>
              </a:rPr>
              <a:t>2</a:t>
            </a:r>
            <a:r>
              <a:rPr lang="en-US" altLang="fr-FR" sz="6600" b="1" dirty="0">
                <a:solidFill>
                  <a:srgbClr val="008000"/>
                </a:solidFill>
                <a:ea typeface="宋体" panose="02010600030101010101" pitchFamily="2" charset="-122"/>
              </a:rPr>
              <a:t> POSTULATS</a:t>
            </a:r>
            <a:br>
              <a:rPr lang="en-US" altLang="fr-FR" sz="6600" b="1" dirty="0">
                <a:solidFill>
                  <a:srgbClr val="008000"/>
                </a:solidFill>
                <a:ea typeface="宋体" panose="02010600030101010101" pitchFamily="2" charset="-122"/>
              </a:rPr>
            </a:br>
            <a:r>
              <a:rPr lang="en-US" altLang="fr-FR" sz="8000" b="1" dirty="0">
                <a:solidFill>
                  <a:srgbClr val="008000"/>
                </a:solidFill>
                <a:ea typeface="宋体" panose="02010600030101010101" pitchFamily="2" charset="-122"/>
              </a:rPr>
              <a:t>2</a:t>
            </a:r>
            <a:r>
              <a:rPr lang="en-US" altLang="fr-FR" sz="6600" b="1" dirty="0">
                <a:solidFill>
                  <a:srgbClr val="008000"/>
                </a:solidFill>
                <a:ea typeface="宋体" panose="02010600030101010101" pitchFamily="2" charset="-122"/>
              </a:rPr>
              <a:t> PROPOSITIONS.</a:t>
            </a:r>
            <a:endParaRPr lang="fr-FR" altLang="fr-FR" sz="6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>
            <a:extLst>
              <a:ext uri="{FF2B5EF4-FFF2-40B4-BE49-F238E27FC236}">
                <a16:creationId xmlns:a16="http://schemas.microsoft.com/office/drawing/2014/main" id="{55F0F5C8-D234-57E2-3A37-2692B6549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133350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4800" b="1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en-US" altLang="fr-FR" sz="6000" b="1" dirty="0">
                <a:solidFill>
                  <a:srgbClr val="008000"/>
                </a:solidFill>
                <a:ea typeface="宋体" panose="02010600030101010101" pitchFamily="2" charset="-122"/>
              </a:rPr>
              <a:t>1</a:t>
            </a:r>
            <a:r>
              <a:rPr lang="en-US" altLang="fr-FR" sz="4800" b="1" baseline="30000" dirty="0">
                <a:solidFill>
                  <a:srgbClr val="008000"/>
                </a:solidFill>
                <a:ea typeface="宋体" panose="02010600030101010101" pitchFamily="2" charset="-122"/>
              </a:rPr>
              <a:t>er</a:t>
            </a:r>
            <a:r>
              <a:rPr lang="en-US" altLang="fr-FR" sz="4800" b="1" dirty="0">
                <a:solidFill>
                  <a:srgbClr val="008000"/>
                </a:solidFill>
                <a:ea typeface="宋体" panose="02010600030101010101" pitchFamily="2" charset="-122"/>
              </a:rPr>
              <a:t> POSTULAT :</a:t>
            </a:r>
          </a:p>
        </p:txBody>
      </p:sp>
      <p:sp>
        <p:nvSpPr>
          <p:cNvPr id="64514" name="ZoneTexte 1">
            <a:extLst>
              <a:ext uri="{FF2B5EF4-FFF2-40B4-BE49-F238E27FC236}">
                <a16:creationId xmlns:a16="http://schemas.microsoft.com/office/drawing/2014/main" id="{A7C303DB-5C09-BB61-352F-3D1D9EA54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078" y="2590822"/>
            <a:ext cx="9296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800" dirty="0">
                <a:latin typeface="Times New Roman" panose="02020603050405020304" pitchFamily="18" charset="0"/>
              </a:rPr>
              <a:t>Homo sapiens très tôt eût conscience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800" dirty="0">
                <a:latin typeface="Times New Roman" panose="02020603050405020304" pitchFamily="18" charset="0"/>
              </a:rPr>
              <a:t>de la primauté de l’efficacité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800" dirty="0">
                <a:latin typeface="Times New Roman" panose="02020603050405020304" pitchFamily="18" charset="0"/>
              </a:rPr>
              <a:t>du groupe sur celle de l’individu.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latin typeface="Times New Roman" panose="02020603050405020304" pitchFamily="18" charset="0"/>
              </a:rPr>
              <a:t>(cf. la chasse, la construction...)</a:t>
            </a:r>
          </a:p>
        </p:txBody>
      </p:sp>
      <p:sp>
        <p:nvSpPr>
          <p:cNvPr id="64515" name="Espace réservé du numéro de diapositive 1">
            <a:extLst>
              <a:ext uri="{FF2B5EF4-FFF2-40B4-BE49-F238E27FC236}">
                <a16:creationId xmlns:a16="http://schemas.microsoft.com/office/drawing/2014/main" id="{BE5C45D2-529E-4BF9-4FEF-F1F1ECA00F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9DA8BF-2882-404A-A174-0608E148A867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6">
            <a:extLst>
              <a:ext uri="{FF2B5EF4-FFF2-40B4-BE49-F238E27FC236}">
                <a16:creationId xmlns:a16="http://schemas.microsoft.com/office/drawing/2014/main" id="{F1B765A4-33E5-19B1-3EF6-71580D7A1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133350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4000" b="1" dirty="0">
                <a:solidFill>
                  <a:srgbClr val="008000"/>
                </a:solidFill>
                <a:ea typeface="宋体" panose="02010600030101010101" pitchFamily="2" charset="-122"/>
              </a:rPr>
              <a:t> 1</a:t>
            </a:r>
            <a:r>
              <a:rPr lang="en-US" altLang="fr-FR" sz="4000" b="1" baseline="30000" dirty="0">
                <a:solidFill>
                  <a:srgbClr val="008000"/>
                </a:solidFill>
                <a:ea typeface="宋体" panose="02010600030101010101" pitchFamily="2" charset="-122"/>
              </a:rPr>
              <a:t>ère</a:t>
            </a:r>
            <a:r>
              <a:rPr lang="en-US" altLang="fr-FR" sz="4000" b="1" dirty="0">
                <a:solidFill>
                  <a:srgbClr val="008000"/>
                </a:solidFill>
                <a:ea typeface="宋体" panose="02010600030101010101" pitchFamily="2" charset="-122"/>
              </a:rPr>
              <a:t> PROPOSITION :</a:t>
            </a:r>
          </a:p>
        </p:txBody>
      </p:sp>
      <p:sp>
        <p:nvSpPr>
          <p:cNvPr id="65538" name="ZoneTexte 21">
            <a:extLst>
              <a:ext uri="{FF2B5EF4-FFF2-40B4-BE49-F238E27FC236}">
                <a16:creationId xmlns:a16="http://schemas.microsoft.com/office/drawing/2014/main" id="{C30E59A5-D0CB-4609-7C22-59047E91D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14" y="3360003"/>
            <a:ext cx="85808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800" b="1" dirty="0">
                <a:latin typeface="Times New Roman" panose="02020603050405020304" pitchFamily="18" charset="0"/>
              </a:rPr>
              <a:t>Le triangle pédagogique ACTIF</a:t>
            </a:r>
          </a:p>
        </p:txBody>
      </p:sp>
      <p:sp>
        <p:nvSpPr>
          <p:cNvPr id="65539" name="Espace réservé du numéro de diapositive 1">
            <a:extLst>
              <a:ext uri="{FF2B5EF4-FFF2-40B4-BE49-F238E27FC236}">
                <a16:creationId xmlns:a16="http://schemas.microsoft.com/office/drawing/2014/main" id="{A31BBB48-2EB4-5F24-076E-181018D54F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D712B2-CFAA-904D-B42D-B656DFF84742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apture d’écran 2015-10-07 à 14.13.50.png">
            <a:extLst>
              <a:ext uri="{FF2B5EF4-FFF2-40B4-BE49-F238E27FC236}">
                <a16:creationId xmlns:a16="http://schemas.microsoft.com/office/drawing/2014/main" id="{FAE5AA6C-613E-FD89-2C6F-DE74C8FF4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819400"/>
            <a:ext cx="333533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2" name="Grouper 3">
            <a:extLst>
              <a:ext uri="{FF2B5EF4-FFF2-40B4-BE49-F238E27FC236}">
                <a16:creationId xmlns:a16="http://schemas.microsoft.com/office/drawing/2014/main" id="{477D3EFE-DF55-4EF5-7AE2-D749FA0D620D}"/>
              </a:ext>
            </a:extLst>
          </p:cNvPr>
          <p:cNvGrpSpPr>
            <a:grpSpLocks/>
          </p:cNvGrpSpPr>
          <p:nvPr/>
        </p:nvGrpSpPr>
        <p:grpSpPr bwMode="auto">
          <a:xfrm>
            <a:off x="1630363" y="1752600"/>
            <a:ext cx="6065837" cy="4800600"/>
            <a:chOff x="1782371" y="2211011"/>
            <a:chExt cx="5579416" cy="4314081"/>
          </a:xfrm>
        </p:grpSpPr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73CB5A65-CF8D-AF72-1295-FAC403DB9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007" y="2211011"/>
              <a:ext cx="2104145" cy="1052841"/>
            </a:xfrm>
            <a:custGeom>
              <a:avLst/>
              <a:gdLst>
                <a:gd name="T0" fmla="*/ 0 w 2104429"/>
                <a:gd name="T1" fmla="*/ 105284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4 h 1052214"/>
                <a:gd name="T8" fmla="*/ 2104145 w 2104429"/>
                <a:gd name="T9" fmla="*/ 947557 h 1052214"/>
                <a:gd name="T10" fmla="*/ 1998938 w 2104429"/>
                <a:gd name="T11" fmla="*/ 1052841 h 1052214"/>
                <a:gd name="T12" fmla="*/ 105207 w 2104429"/>
                <a:gd name="T13" fmla="*/ 1052841 h 1052214"/>
                <a:gd name="T14" fmla="*/ 0 w 2104429"/>
                <a:gd name="T15" fmla="*/ 947557 h 1052214"/>
                <a:gd name="T16" fmla="*/ 0 w 2104429"/>
                <a:gd name="T17" fmla="*/ 105284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/>
            <a:p>
              <a:pPr algn="ctr" defTabSz="1022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300" b="1" dirty="0">
                  <a:solidFill>
                    <a:srgbClr val="000000"/>
                  </a:solidFill>
                  <a:latin typeface="+mn-lt"/>
                  <a:ea typeface="+mn-ea"/>
                </a:rPr>
                <a:t>SAVOIR(S)</a:t>
              </a:r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373FB5BD-A1C6-6E43-B4F1-3A48A4645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371" y="5472251"/>
              <a:ext cx="2104145" cy="1052841"/>
            </a:xfrm>
            <a:custGeom>
              <a:avLst/>
              <a:gdLst>
                <a:gd name="T0" fmla="*/ 0 w 2104429"/>
                <a:gd name="T1" fmla="*/ 105284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4 h 1052214"/>
                <a:gd name="T8" fmla="*/ 2104145 w 2104429"/>
                <a:gd name="T9" fmla="*/ 947557 h 1052214"/>
                <a:gd name="T10" fmla="*/ 1998938 w 2104429"/>
                <a:gd name="T11" fmla="*/ 1052841 h 1052214"/>
                <a:gd name="T12" fmla="*/ 105207 w 2104429"/>
                <a:gd name="T13" fmla="*/ 1052841 h 1052214"/>
                <a:gd name="T14" fmla="*/ 0 w 2104429"/>
                <a:gd name="T15" fmla="*/ 947557 h 1052214"/>
                <a:gd name="T16" fmla="*/ 0 w 2104429"/>
                <a:gd name="T17" fmla="*/ 105284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/>
            <a:p>
              <a:pPr algn="ctr" defTabSz="1022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300" b="1" dirty="0">
                  <a:solidFill>
                    <a:srgbClr val="000000"/>
                  </a:solidFill>
                  <a:latin typeface="+mn-lt"/>
                  <a:ea typeface="+mn-ea"/>
                </a:rPr>
                <a:t>FORMATEUR</a:t>
              </a:r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ACD87CB0-0233-DF6B-D7B6-B030EDA55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642" y="5472251"/>
              <a:ext cx="2104145" cy="1052841"/>
            </a:xfrm>
            <a:custGeom>
              <a:avLst/>
              <a:gdLst>
                <a:gd name="T0" fmla="*/ 0 w 2104429"/>
                <a:gd name="T1" fmla="*/ 105284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4 h 1052214"/>
                <a:gd name="T8" fmla="*/ 2104145 w 2104429"/>
                <a:gd name="T9" fmla="*/ 947557 h 1052214"/>
                <a:gd name="T10" fmla="*/ 1998938 w 2104429"/>
                <a:gd name="T11" fmla="*/ 1052841 h 1052214"/>
                <a:gd name="T12" fmla="*/ 105207 w 2104429"/>
                <a:gd name="T13" fmla="*/ 1052841 h 1052214"/>
                <a:gd name="T14" fmla="*/ 0 w 2104429"/>
                <a:gd name="T15" fmla="*/ 947557 h 1052214"/>
                <a:gd name="T16" fmla="*/ 0 w 2104429"/>
                <a:gd name="T17" fmla="*/ 105284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>
              <a:lvl1pPr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altLang="fr-FR" sz="23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ÉLÈVE</a:t>
              </a:r>
            </a:p>
          </p:txBody>
        </p:sp>
      </p:grpSp>
      <p:cxnSp>
        <p:nvCxnSpPr>
          <p:cNvPr id="66563" name="Connecteur droit 11">
            <a:extLst>
              <a:ext uri="{FF2B5EF4-FFF2-40B4-BE49-F238E27FC236}">
                <a16:creationId xmlns:a16="http://schemas.microsoft.com/office/drawing/2014/main" id="{BD8EC4A1-32F4-7CFC-B0B0-5597D0A30948}"/>
              </a:ext>
            </a:extLst>
          </p:cNvPr>
          <p:cNvCxnSpPr>
            <a:cxnSpLocks noChangeShapeType="1"/>
            <a:stCxn id="5" idx="6"/>
            <a:endCxn id="7" idx="1"/>
          </p:cNvCxnSpPr>
          <p:nvPr/>
        </p:nvCxnSpPr>
        <p:spPr bwMode="auto">
          <a:xfrm flipH="1">
            <a:off x="1744663" y="2924175"/>
            <a:ext cx="1889125" cy="245745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4" name="Connecteur droit 15">
            <a:extLst>
              <a:ext uri="{FF2B5EF4-FFF2-40B4-BE49-F238E27FC236}">
                <a16:creationId xmlns:a16="http://schemas.microsoft.com/office/drawing/2014/main" id="{58449A92-15EE-8265-844D-2967F5D85D0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86200" y="5638800"/>
            <a:ext cx="1524000" cy="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65" name="Connecteur droit 16">
            <a:extLst>
              <a:ext uri="{FF2B5EF4-FFF2-40B4-BE49-F238E27FC236}">
                <a16:creationId xmlns:a16="http://schemas.microsoft.com/office/drawing/2014/main" id="{77C745F5-A7E0-9251-F797-9323A1F247A5}"/>
              </a:ext>
            </a:extLst>
          </p:cNvPr>
          <p:cNvCxnSpPr>
            <a:cxnSpLocks noChangeShapeType="1"/>
            <a:stCxn id="9" idx="2"/>
            <a:endCxn id="5" idx="5"/>
          </p:cNvCxnSpPr>
          <p:nvPr/>
        </p:nvCxnSpPr>
        <p:spPr bwMode="auto">
          <a:xfrm flipH="1" flipV="1">
            <a:off x="5692775" y="2924175"/>
            <a:ext cx="1889125" cy="245745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66" name="Rectangle 6">
            <a:extLst>
              <a:ext uri="{FF2B5EF4-FFF2-40B4-BE49-F238E27FC236}">
                <a16:creationId xmlns:a16="http://schemas.microsoft.com/office/drawing/2014/main" id="{9E48C3B0-AEA7-5178-99EB-EECF01854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12" y="133350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900" b="1" dirty="0">
                <a:solidFill>
                  <a:srgbClr val="008000"/>
                </a:solidFill>
                <a:ea typeface="宋体" panose="02010600030101010101" pitchFamily="2" charset="-122"/>
              </a:rPr>
              <a:t> PENSONS ET PRATIQUONS CELA :</a:t>
            </a:r>
          </a:p>
        </p:txBody>
      </p:sp>
      <p:sp>
        <p:nvSpPr>
          <p:cNvPr id="66567" name="ZoneTexte 21">
            <a:extLst>
              <a:ext uri="{FF2B5EF4-FFF2-40B4-BE49-F238E27FC236}">
                <a16:creationId xmlns:a16="http://schemas.microsoft.com/office/drawing/2014/main" id="{7E9AE4B8-6CFD-7FC2-471B-0431EA1CC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8" y="1524000"/>
            <a:ext cx="3063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Times New Roman" panose="02020603050405020304" pitchFamily="18" charset="0"/>
              </a:rPr>
              <a:t>Le triangle pédagogique actif</a:t>
            </a:r>
          </a:p>
        </p:txBody>
      </p:sp>
      <p:sp>
        <p:nvSpPr>
          <p:cNvPr id="66568" name="ZoneTexte 22">
            <a:extLst>
              <a:ext uri="{FF2B5EF4-FFF2-40B4-BE49-F238E27FC236}">
                <a16:creationId xmlns:a16="http://schemas.microsoft.com/office/drawing/2014/main" id="{D5E55353-20D2-5916-96A1-32B20358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862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Enseigner</a:t>
            </a:r>
          </a:p>
        </p:txBody>
      </p:sp>
      <p:sp>
        <p:nvSpPr>
          <p:cNvPr id="66569" name="ZoneTexte 23">
            <a:extLst>
              <a:ext uri="{FF2B5EF4-FFF2-40B4-BE49-F238E27FC236}">
                <a16:creationId xmlns:a16="http://schemas.microsoft.com/office/drawing/2014/main" id="{54F99313-DC03-9275-CF89-1DB87677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114800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Apprendre</a:t>
            </a:r>
          </a:p>
        </p:txBody>
      </p:sp>
      <p:sp>
        <p:nvSpPr>
          <p:cNvPr id="66570" name="ZoneTexte 24">
            <a:extLst>
              <a:ext uri="{FF2B5EF4-FFF2-40B4-BE49-F238E27FC236}">
                <a16:creationId xmlns:a16="http://schemas.microsoft.com/office/drawing/2014/main" id="{FF9B8365-9017-89D5-37B8-8456B08E1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181600"/>
            <a:ext cx="109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Former</a:t>
            </a:r>
          </a:p>
        </p:txBody>
      </p:sp>
      <p:sp>
        <p:nvSpPr>
          <p:cNvPr id="66571" name="Espace réservé du numéro de diapositive 1">
            <a:extLst>
              <a:ext uri="{FF2B5EF4-FFF2-40B4-BE49-F238E27FC236}">
                <a16:creationId xmlns:a16="http://schemas.microsoft.com/office/drawing/2014/main" id="{0D6E9AFF-0976-531E-7AF4-D7C4C7684D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CD6B6E-FB47-0D48-ADC3-6D164B2C9615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er 3">
            <a:extLst>
              <a:ext uri="{FF2B5EF4-FFF2-40B4-BE49-F238E27FC236}">
                <a16:creationId xmlns:a16="http://schemas.microsoft.com/office/drawing/2014/main" id="{8D719CCE-B9E2-E553-3D35-D84385930E3A}"/>
              </a:ext>
            </a:extLst>
          </p:cNvPr>
          <p:cNvGrpSpPr>
            <a:grpSpLocks/>
          </p:cNvGrpSpPr>
          <p:nvPr/>
        </p:nvGrpSpPr>
        <p:grpSpPr bwMode="auto">
          <a:xfrm>
            <a:off x="1630363" y="1752600"/>
            <a:ext cx="6065837" cy="4519613"/>
            <a:chOff x="1782371" y="2211011"/>
            <a:chExt cx="5579416" cy="4061640"/>
          </a:xfrm>
        </p:grpSpPr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3BA5DA46-75B0-A3FB-7876-794835DAB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007" y="2211011"/>
              <a:ext cx="2104145" cy="1052859"/>
            </a:xfrm>
            <a:custGeom>
              <a:avLst/>
              <a:gdLst>
                <a:gd name="T0" fmla="*/ 0 w 2104429"/>
                <a:gd name="T1" fmla="*/ 105285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5 h 1052214"/>
                <a:gd name="T8" fmla="*/ 2104145 w 2104429"/>
                <a:gd name="T9" fmla="*/ 947574 h 1052214"/>
                <a:gd name="T10" fmla="*/ 1998938 w 2104429"/>
                <a:gd name="T11" fmla="*/ 1052859 h 1052214"/>
                <a:gd name="T12" fmla="*/ 105207 w 2104429"/>
                <a:gd name="T13" fmla="*/ 1052859 h 1052214"/>
                <a:gd name="T14" fmla="*/ 0 w 2104429"/>
                <a:gd name="T15" fmla="*/ 947574 h 1052214"/>
                <a:gd name="T16" fmla="*/ 0 w 2104429"/>
                <a:gd name="T17" fmla="*/ 105285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/>
            <a:p>
              <a:pPr algn="ctr" defTabSz="1022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300" b="1" dirty="0">
                  <a:solidFill>
                    <a:srgbClr val="000000"/>
                  </a:solidFill>
                  <a:latin typeface="+mn-lt"/>
                  <a:ea typeface="+mn-ea"/>
                </a:rPr>
                <a:t>SAVOIR(S)</a:t>
              </a:r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96BB03C2-804E-DA33-D5BD-61B5BD587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371" y="5219792"/>
              <a:ext cx="2104145" cy="1052859"/>
            </a:xfrm>
            <a:custGeom>
              <a:avLst/>
              <a:gdLst>
                <a:gd name="T0" fmla="*/ 0 w 2104429"/>
                <a:gd name="T1" fmla="*/ 105285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5 h 1052214"/>
                <a:gd name="T8" fmla="*/ 2104145 w 2104429"/>
                <a:gd name="T9" fmla="*/ 947574 h 1052214"/>
                <a:gd name="T10" fmla="*/ 1998938 w 2104429"/>
                <a:gd name="T11" fmla="*/ 1052859 h 1052214"/>
                <a:gd name="T12" fmla="*/ 105207 w 2104429"/>
                <a:gd name="T13" fmla="*/ 1052859 h 1052214"/>
                <a:gd name="T14" fmla="*/ 0 w 2104429"/>
                <a:gd name="T15" fmla="*/ 947574 h 1052214"/>
                <a:gd name="T16" fmla="*/ 0 w 2104429"/>
                <a:gd name="T17" fmla="*/ 105285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/>
            <a:p>
              <a:pPr algn="ctr" defTabSz="1022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300" b="1" dirty="0">
                  <a:solidFill>
                    <a:srgbClr val="000000"/>
                  </a:solidFill>
                  <a:latin typeface="+mn-lt"/>
                  <a:ea typeface="+mn-ea"/>
                </a:rPr>
                <a:t>FORMATEUR</a:t>
              </a:r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F4A65203-874A-BAD9-2179-6A87DF417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642" y="5219792"/>
              <a:ext cx="2104145" cy="1052859"/>
            </a:xfrm>
            <a:custGeom>
              <a:avLst/>
              <a:gdLst>
                <a:gd name="T0" fmla="*/ 0 w 2104429"/>
                <a:gd name="T1" fmla="*/ 105285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5 h 1052214"/>
                <a:gd name="T8" fmla="*/ 2104145 w 2104429"/>
                <a:gd name="T9" fmla="*/ 947574 h 1052214"/>
                <a:gd name="T10" fmla="*/ 1998938 w 2104429"/>
                <a:gd name="T11" fmla="*/ 1052859 h 1052214"/>
                <a:gd name="T12" fmla="*/ 105207 w 2104429"/>
                <a:gd name="T13" fmla="*/ 1052859 h 1052214"/>
                <a:gd name="T14" fmla="*/ 0 w 2104429"/>
                <a:gd name="T15" fmla="*/ 947574 h 1052214"/>
                <a:gd name="T16" fmla="*/ 0 w 2104429"/>
                <a:gd name="T17" fmla="*/ 105285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>
              <a:lvl1pPr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altLang="fr-FR" sz="23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ÉLÈVE</a:t>
              </a:r>
            </a:p>
          </p:txBody>
        </p:sp>
      </p:grpSp>
      <p:cxnSp>
        <p:nvCxnSpPr>
          <p:cNvPr id="67586" name="Connecteur droit 11">
            <a:extLst>
              <a:ext uri="{FF2B5EF4-FFF2-40B4-BE49-F238E27FC236}">
                <a16:creationId xmlns:a16="http://schemas.microsoft.com/office/drawing/2014/main" id="{7906F17E-1877-6B63-DA00-7D4ADBFB1A3E}"/>
              </a:ext>
            </a:extLst>
          </p:cNvPr>
          <p:cNvCxnSpPr>
            <a:cxnSpLocks noChangeShapeType="1"/>
            <a:stCxn id="5" idx="6"/>
            <a:endCxn id="7" idx="1"/>
          </p:cNvCxnSpPr>
          <p:nvPr/>
        </p:nvCxnSpPr>
        <p:spPr bwMode="auto">
          <a:xfrm flipH="1">
            <a:off x="1744663" y="2924175"/>
            <a:ext cx="1889125" cy="217805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87" name="Connecteur droit 15">
            <a:extLst>
              <a:ext uri="{FF2B5EF4-FFF2-40B4-BE49-F238E27FC236}">
                <a16:creationId xmlns:a16="http://schemas.microsoft.com/office/drawing/2014/main" id="{F0CD557C-60AA-04DE-7CF1-620E7FD7898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86200" y="5638800"/>
            <a:ext cx="1524000" cy="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88" name="Connecteur droit 16">
            <a:extLst>
              <a:ext uri="{FF2B5EF4-FFF2-40B4-BE49-F238E27FC236}">
                <a16:creationId xmlns:a16="http://schemas.microsoft.com/office/drawing/2014/main" id="{066A0C06-E412-E8AA-430E-C01516B44FBE}"/>
              </a:ext>
            </a:extLst>
          </p:cNvPr>
          <p:cNvCxnSpPr>
            <a:cxnSpLocks noChangeShapeType="1"/>
            <a:stCxn id="9" idx="2"/>
            <a:endCxn id="5" idx="5"/>
          </p:cNvCxnSpPr>
          <p:nvPr/>
        </p:nvCxnSpPr>
        <p:spPr bwMode="auto">
          <a:xfrm flipH="1" flipV="1">
            <a:off x="5692775" y="2924175"/>
            <a:ext cx="1889125" cy="217805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89" name="Rectangle 6">
            <a:extLst>
              <a:ext uri="{FF2B5EF4-FFF2-40B4-BE49-F238E27FC236}">
                <a16:creationId xmlns:a16="http://schemas.microsoft.com/office/drawing/2014/main" id="{18E5610A-56C7-FF23-E578-492D56F2B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133350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900" b="1" dirty="0">
                <a:solidFill>
                  <a:srgbClr val="008000"/>
                </a:solidFill>
                <a:ea typeface="宋体" panose="02010600030101010101" pitchFamily="2" charset="-122"/>
              </a:rPr>
              <a:t> PENSONS ET PRATIQUONS CELA :</a:t>
            </a:r>
          </a:p>
        </p:txBody>
      </p:sp>
      <p:cxnSp>
        <p:nvCxnSpPr>
          <p:cNvPr id="67590" name="Connecteur droit 18">
            <a:extLst>
              <a:ext uri="{FF2B5EF4-FFF2-40B4-BE49-F238E27FC236}">
                <a16:creationId xmlns:a16="http://schemas.microsoft.com/office/drawing/2014/main" id="{FACB1429-D4BC-085E-0487-EA65C228D86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334000" y="4572000"/>
            <a:ext cx="1219200" cy="533400"/>
          </a:xfrm>
          <a:prstGeom prst="line">
            <a:avLst/>
          </a:prstGeom>
          <a:noFill/>
          <a:ln w="76200" algn="ctr">
            <a:solidFill>
              <a:srgbClr val="17C2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1" name="Connecteur droit 19">
            <a:extLst>
              <a:ext uri="{FF2B5EF4-FFF2-40B4-BE49-F238E27FC236}">
                <a16:creationId xmlns:a16="http://schemas.microsoft.com/office/drawing/2014/main" id="{9FAB8CA3-2232-620B-EF16-FC41432B2B2D}"/>
              </a:ext>
            </a:extLst>
          </p:cNvPr>
          <p:cNvCxnSpPr>
            <a:cxnSpLocks noChangeShapeType="1"/>
            <a:endCxn id="67593" idx="2"/>
          </p:cNvCxnSpPr>
          <p:nvPr/>
        </p:nvCxnSpPr>
        <p:spPr bwMode="auto">
          <a:xfrm flipV="1">
            <a:off x="2879725" y="4572000"/>
            <a:ext cx="1006475" cy="577850"/>
          </a:xfrm>
          <a:prstGeom prst="line">
            <a:avLst/>
          </a:prstGeom>
          <a:noFill/>
          <a:ln w="76200" algn="ctr">
            <a:solidFill>
              <a:srgbClr val="17C2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2" name="Connecteur droit 20">
            <a:extLst>
              <a:ext uri="{FF2B5EF4-FFF2-40B4-BE49-F238E27FC236}">
                <a16:creationId xmlns:a16="http://schemas.microsoft.com/office/drawing/2014/main" id="{67924EF0-6B78-2339-53AF-79B329B881E8}"/>
              </a:ext>
            </a:extLst>
          </p:cNvPr>
          <p:cNvCxnSpPr>
            <a:cxnSpLocks noChangeShapeType="1"/>
            <a:stCxn id="67593" idx="0"/>
          </p:cNvCxnSpPr>
          <p:nvPr/>
        </p:nvCxnSpPr>
        <p:spPr bwMode="auto">
          <a:xfrm flipV="1">
            <a:off x="4610100" y="2971800"/>
            <a:ext cx="0" cy="457200"/>
          </a:xfrm>
          <a:prstGeom prst="line">
            <a:avLst/>
          </a:prstGeom>
          <a:noFill/>
          <a:ln w="76200" algn="ctr">
            <a:solidFill>
              <a:srgbClr val="17C2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3" name="Triangle isocèle 25">
            <a:extLst>
              <a:ext uri="{FF2B5EF4-FFF2-40B4-BE49-F238E27FC236}">
                <a16:creationId xmlns:a16="http://schemas.microsoft.com/office/drawing/2014/main" id="{A14E5C32-BADB-4A5D-919A-54357266D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429000"/>
            <a:ext cx="1447800" cy="1143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dirty="0">
              <a:latin typeface="Times New Roman" panose="02020603050405020304" pitchFamily="18" charset="0"/>
            </a:endParaRPr>
          </a:p>
        </p:txBody>
      </p:sp>
      <p:sp>
        <p:nvSpPr>
          <p:cNvPr id="67594" name="ZoneTexte 44043">
            <a:extLst>
              <a:ext uri="{FF2B5EF4-FFF2-40B4-BE49-F238E27FC236}">
                <a16:creationId xmlns:a16="http://schemas.microsoft.com/office/drawing/2014/main" id="{1473B21D-2947-FAC9-F29A-713C34C71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3810000"/>
            <a:ext cx="1281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Times New Roman" panose="02020603050405020304" pitchFamily="18" charset="0"/>
              </a:rPr>
              <a:t>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Times New Roman" panose="02020603050405020304" pitchFamily="18" charset="0"/>
              </a:rPr>
              <a:t>GROUPE</a:t>
            </a:r>
          </a:p>
        </p:txBody>
      </p:sp>
      <p:sp>
        <p:nvSpPr>
          <p:cNvPr id="67595" name="ZoneTexte 21">
            <a:extLst>
              <a:ext uri="{FF2B5EF4-FFF2-40B4-BE49-F238E27FC236}">
                <a16:creationId xmlns:a16="http://schemas.microsoft.com/office/drawing/2014/main" id="{4F319B8C-0B16-5BA1-765E-DB6D88AA1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8" y="1524000"/>
            <a:ext cx="3063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Times New Roman" panose="02020603050405020304" pitchFamily="18" charset="0"/>
              </a:rPr>
              <a:t>Le triangle pédagogique actif</a:t>
            </a:r>
          </a:p>
        </p:txBody>
      </p:sp>
      <p:sp>
        <p:nvSpPr>
          <p:cNvPr id="67596" name="ZoneTexte 22">
            <a:extLst>
              <a:ext uri="{FF2B5EF4-FFF2-40B4-BE49-F238E27FC236}">
                <a16:creationId xmlns:a16="http://schemas.microsoft.com/office/drawing/2014/main" id="{FDB548E9-BF21-59A8-6F0D-9C68A9472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862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Enseigner</a:t>
            </a:r>
          </a:p>
        </p:txBody>
      </p:sp>
      <p:sp>
        <p:nvSpPr>
          <p:cNvPr id="67597" name="ZoneTexte 23">
            <a:extLst>
              <a:ext uri="{FF2B5EF4-FFF2-40B4-BE49-F238E27FC236}">
                <a16:creationId xmlns:a16="http://schemas.microsoft.com/office/drawing/2014/main" id="{33E31554-D940-D4CC-288F-57DA7D0E5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114800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Apprendre</a:t>
            </a:r>
          </a:p>
        </p:txBody>
      </p:sp>
      <p:sp>
        <p:nvSpPr>
          <p:cNvPr id="67598" name="ZoneTexte 24">
            <a:extLst>
              <a:ext uri="{FF2B5EF4-FFF2-40B4-BE49-F238E27FC236}">
                <a16:creationId xmlns:a16="http://schemas.microsoft.com/office/drawing/2014/main" id="{E305FF93-84BE-DAE6-3CC5-B6EE50AB3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181600"/>
            <a:ext cx="109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Former</a:t>
            </a:r>
          </a:p>
        </p:txBody>
      </p:sp>
      <p:sp>
        <p:nvSpPr>
          <p:cNvPr id="67599" name="ZoneTexte 21">
            <a:extLst>
              <a:ext uri="{FF2B5EF4-FFF2-40B4-BE49-F238E27FC236}">
                <a16:creationId xmlns:a16="http://schemas.microsoft.com/office/drawing/2014/main" id="{3320D0AA-64EF-4F02-69BD-B50226E6842E}"/>
              </a:ext>
            </a:extLst>
          </p:cNvPr>
          <p:cNvSpPr txBox="1">
            <a:spLocks noChangeArrowheads="1"/>
          </p:cNvSpPr>
          <p:nvPr/>
        </p:nvSpPr>
        <p:spPr bwMode="auto">
          <a:xfrm rot="-1389864">
            <a:off x="2776538" y="3365500"/>
            <a:ext cx="36734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ACTIF</a:t>
            </a:r>
          </a:p>
        </p:txBody>
      </p:sp>
      <p:sp>
        <p:nvSpPr>
          <p:cNvPr id="67600" name="Espace réservé du numéro de diapositive 1">
            <a:extLst>
              <a:ext uri="{FF2B5EF4-FFF2-40B4-BE49-F238E27FC236}">
                <a16:creationId xmlns:a16="http://schemas.microsoft.com/office/drawing/2014/main" id="{ACE3AFD8-DBFC-5B5F-30AD-C27022D5D7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E22266-5DFD-7A43-8BA8-3EE637B34D53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B74AC-7CCF-9455-023E-F375F64F3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>
            <a:extLst>
              <a:ext uri="{FF2B5EF4-FFF2-40B4-BE49-F238E27FC236}">
                <a16:creationId xmlns:a16="http://schemas.microsoft.com/office/drawing/2014/main" id="{EF543DDA-3EF6-1957-6337-89CBC23738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6781800" cy="1219200"/>
          </a:xfrm>
        </p:spPr>
        <p:txBody>
          <a:bodyPr/>
          <a:lstStyle/>
          <a:p>
            <a:r>
              <a:rPr lang="en-US" altLang="fr-FR" sz="3000" b="1" dirty="0">
                <a:solidFill>
                  <a:srgbClr val="008000"/>
                </a:solidFill>
                <a:ea typeface="宋体" panose="02010600030101010101" pitchFamily="2" charset="-122"/>
              </a:rPr>
              <a:t>INTRODUCTION et PRÉCAUTIONS.</a:t>
            </a:r>
          </a:p>
        </p:txBody>
      </p:sp>
      <p:sp>
        <p:nvSpPr>
          <p:cNvPr id="21506" name="Rectangle 8">
            <a:extLst>
              <a:ext uri="{FF2B5EF4-FFF2-40B4-BE49-F238E27FC236}">
                <a16:creationId xmlns:a16="http://schemas.microsoft.com/office/drawing/2014/main" id="{D661A87D-CAEC-2F7F-BB9D-A0757A25964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6258" y="2259618"/>
            <a:ext cx="8991484" cy="3352712"/>
          </a:xfrm>
        </p:spPr>
        <p:txBody>
          <a:bodyPr/>
          <a:lstStyle/>
          <a:p>
            <a:pPr marL="0" indent="0" algn="ctr">
              <a:buNone/>
            </a:pPr>
            <a:r>
              <a:rPr lang="fr-FR" altLang="fr-FR" sz="8000" b="1" dirty="0">
                <a:solidFill>
                  <a:srgbClr val="00B050"/>
                </a:solidFill>
                <a:ea typeface="宋体" panose="02010600030101010101" pitchFamily="2" charset="-122"/>
              </a:rPr>
              <a:t>Rien</a:t>
            </a:r>
          </a:p>
          <a:p>
            <a:pPr marL="0" indent="0" algn="ctr">
              <a:buNone/>
            </a:pPr>
            <a:r>
              <a:rPr lang="fr-FR" altLang="fr-FR" sz="8000" b="1" dirty="0">
                <a:solidFill>
                  <a:srgbClr val="00B050"/>
                </a:solidFill>
                <a:ea typeface="宋体" panose="02010600030101010101" pitchFamily="2" charset="-122"/>
              </a:rPr>
              <a:t>n’est imposé !</a:t>
            </a:r>
            <a:endParaRPr lang="en-US" altLang="fr-FR" sz="8000" b="1" dirty="0">
              <a:solidFill>
                <a:srgbClr val="00B050"/>
              </a:solidFill>
              <a:ea typeface="宋体" panose="02010600030101010101" pitchFamily="2" charset="-122"/>
            </a:endParaRPr>
          </a:p>
        </p:txBody>
      </p:sp>
      <p:sp>
        <p:nvSpPr>
          <p:cNvPr id="21507" name="Espace réservé du numéro de diapositive 1">
            <a:extLst>
              <a:ext uri="{FF2B5EF4-FFF2-40B4-BE49-F238E27FC236}">
                <a16:creationId xmlns:a16="http://schemas.microsoft.com/office/drawing/2014/main" id="{1921B640-F11B-130C-00FF-EFC0008C64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2B685C-871F-8C43-85BF-A91CDBD2A885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05856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er 3">
            <a:extLst>
              <a:ext uri="{FF2B5EF4-FFF2-40B4-BE49-F238E27FC236}">
                <a16:creationId xmlns:a16="http://schemas.microsoft.com/office/drawing/2014/main" id="{04A84863-404B-151E-4904-E22F59B2DF1C}"/>
              </a:ext>
            </a:extLst>
          </p:cNvPr>
          <p:cNvGrpSpPr>
            <a:grpSpLocks/>
          </p:cNvGrpSpPr>
          <p:nvPr/>
        </p:nvGrpSpPr>
        <p:grpSpPr bwMode="auto">
          <a:xfrm>
            <a:off x="1630363" y="1752600"/>
            <a:ext cx="6065837" cy="4519613"/>
            <a:chOff x="1782371" y="2211011"/>
            <a:chExt cx="5579416" cy="4061640"/>
          </a:xfrm>
        </p:grpSpPr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6F469485-7945-64B4-4328-210476612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007" y="2211011"/>
              <a:ext cx="2104145" cy="1052859"/>
            </a:xfrm>
            <a:custGeom>
              <a:avLst/>
              <a:gdLst>
                <a:gd name="T0" fmla="*/ 0 w 2104429"/>
                <a:gd name="T1" fmla="*/ 105285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5 h 1052214"/>
                <a:gd name="T8" fmla="*/ 2104145 w 2104429"/>
                <a:gd name="T9" fmla="*/ 947574 h 1052214"/>
                <a:gd name="T10" fmla="*/ 1998938 w 2104429"/>
                <a:gd name="T11" fmla="*/ 1052859 h 1052214"/>
                <a:gd name="T12" fmla="*/ 105207 w 2104429"/>
                <a:gd name="T13" fmla="*/ 1052859 h 1052214"/>
                <a:gd name="T14" fmla="*/ 0 w 2104429"/>
                <a:gd name="T15" fmla="*/ 947574 h 1052214"/>
                <a:gd name="T16" fmla="*/ 0 w 2104429"/>
                <a:gd name="T17" fmla="*/ 105285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/>
            <a:p>
              <a:pPr algn="ctr" defTabSz="1022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300" b="1" dirty="0">
                  <a:solidFill>
                    <a:srgbClr val="000000"/>
                  </a:solidFill>
                  <a:latin typeface="+mn-lt"/>
                  <a:ea typeface="+mn-ea"/>
                </a:rPr>
                <a:t>SAVOIR(S)</a:t>
              </a:r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D85BF8BE-3BCD-3223-580B-6B5C54D0B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371" y="5219792"/>
              <a:ext cx="2104145" cy="1052859"/>
            </a:xfrm>
            <a:custGeom>
              <a:avLst/>
              <a:gdLst>
                <a:gd name="T0" fmla="*/ 0 w 2104429"/>
                <a:gd name="T1" fmla="*/ 105285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5 h 1052214"/>
                <a:gd name="T8" fmla="*/ 2104145 w 2104429"/>
                <a:gd name="T9" fmla="*/ 947574 h 1052214"/>
                <a:gd name="T10" fmla="*/ 1998938 w 2104429"/>
                <a:gd name="T11" fmla="*/ 1052859 h 1052214"/>
                <a:gd name="T12" fmla="*/ 105207 w 2104429"/>
                <a:gd name="T13" fmla="*/ 1052859 h 1052214"/>
                <a:gd name="T14" fmla="*/ 0 w 2104429"/>
                <a:gd name="T15" fmla="*/ 947574 h 1052214"/>
                <a:gd name="T16" fmla="*/ 0 w 2104429"/>
                <a:gd name="T17" fmla="*/ 105285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/>
            <a:p>
              <a:pPr algn="ctr" defTabSz="1022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300" b="1" dirty="0">
                  <a:solidFill>
                    <a:srgbClr val="000000"/>
                  </a:solidFill>
                  <a:latin typeface="+mn-lt"/>
                  <a:ea typeface="+mn-ea"/>
                </a:rPr>
                <a:t>FORMATEUR</a:t>
              </a:r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FA86C8FC-0235-7F09-3524-A534322E0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642" y="5219792"/>
              <a:ext cx="2104145" cy="1052859"/>
            </a:xfrm>
            <a:custGeom>
              <a:avLst/>
              <a:gdLst>
                <a:gd name="T0" fmla="*/ 0 w 2104429"/>
                <a:gd name="T1" fmla="*/ 105285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5 h 1052214"/>
                <a:gd name="T8" fmla="*/ 2104145 w 2104429"/>
                <a:gd name="T9" fmla="*/ 947574 h 1052214"/>
                <a:gd name="T10" fmla="*/ 1998938 w 2104429"/>
                <a:gd name="T11" fmla="*/ 1052859 h 1052214"/>
                <a:gd name="T12" fmla="*/ 105207 w 2104429"/>
                <a:gd name="T13" fmla="*/ 1052859 h 1052214"/>
                <a:gd name="T14" fmla="*/ 0 w 2104429"/>
                <a:gd name="T15" fmla="*/ 947574 h 1052214"/>
                <a:gd name="T16" fmla="*/ 0 w 2104429"/>
                <a:gd name="T17" fmla="*/ 105285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>
              <a:lvl1pPr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altLang="fr-FR" sz="23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ÉLÈVE</a:t>
              </a:r>
            </a:p>
          </p:txBody>
        </p:sp>
      </p:grpSp>
      <p:cxnSp>
        <p:nvCxnSpPr>
          <p:cNvPr id="68610" name="Connecteur droit 11">
            <a:extLst>
              <a:ext uri="{FF2B5EF4-FFF2-40B4-BE49-F238E27FC236}">
                <a16:creationId xmlns:a16="http://schemas.microsoft.com/office/drawing/2014/main" id="{7D301B9C-E333-5BF5-71B8-13E8DA1960B8}"/>
              </a:ext>
            </a:extLst>
          </p:cNvPr>
          <p:cNvCxnSpPr>
            <a:cxnSpLocks noChangeShapeType="1"/>
            <a:stCxn id="5" idx="6"/>
            <a:endCxn id="7" idx="1"/>
          </p:cNvCxnSpPr>
          <p:nvPr/>
        </p:nvCxnSpPr>
        <p:spPr bwMode="auto">
          <a:xfrm flipH="1">
            <a:off x="1744663" y="2924175"/>
            <a:ext cx="1889125" cy="217805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1" name="Connecteur droit 15">
            <a:extLst>
              <a:ext uri="{FF2B5EF4-FFF2-40B4-BE49-F238E27FC236}">
                <a16:creationId xmlns:a16="http://schemas.microsoft.com/office/drawing/2014/main" id="{2B109A69-AD86-9F08-DD7E-F43D42F678B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86200" y="5638800"/>
            <a:ext cx="1524000" cy="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2" name="Connecteur droit 16">
            <a:extLst>
              <a:ext uri="{FF2B5EF4-FFF2-40B4-BE49-F238E27FC236}">
                <a16:creationId xmlns:a16="http://schemas.microsoft.com/office/drawing/2014/main" id="{FCB4A636-2618-BFB0-4A97-C3FB44EA6B3D}"/>
              </a:ext>
            </a:extLst>
          </p:cNvPr>
          <p:cNvCxnSpPr>
            <a:cxnSpLocks noChangeShapeType="1"/>
            <a:stCxn id="9" idx="2"/>
            <a:endCxn id="5" idx="5"/>
          </p:cNvCxnSpPr>
          <p:nvPr/>
        </p:nvCxnSpPr>
        <p:spPr bwMode="auto">
          <a:xfrm flipH="1" flipV="1">
            <a:off x="5692775" y="2924175"/>
            <a:ext cx="1889125" cy="217805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3" name="Rectangle 6">
            <a:extLst>
              <a:ext uri="{FF2B5EF4-FFF2-40B4-BE49-F238E27FC236}">
                <a16:creationId xmlns:a16="http://schemas.microsoft.com/office/drawing/2014/main" id="{524C5BFA-98E2-73EC-9508-FA6256AEB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76288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900" b="1" dirty="0">
                <a:solidFill>
                  <a:srgbClr val="008000"/>
                </a:solidFill>
                <a:ea typeface="宋体" panose="02010600030101010101" pitchFamily="2" charset="-122"/>
              </a:rPr>
              <a:t> PENSONS ET PRATIQUONS CELA :</a:t>
            </a:r>
          </a:p>
        </p:txBody>
      </p:sp>
      <p:cxnSp>
        <p:nvCxnSpPr>
          <p:cNvPr id="68614" name="Connecteur droit 18">
            <a:extLst>
              <a:ext uri="{FF2B5EF4-FFF2-40B4-BE49-F238E27FC236}">
                <a16:creationId xmlns:a16="http://schemas.microsoft.com/office/drawing/2014/main" id="{D869448B-BBE8-5203-9653-AD0376ECBA9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334000" y="4572000"/>
            <a:ext cx="1219200" cy="533400"/>
          </a:xfrm>
          <a:prstGeom prst="line">
            <a:avLst/>
          </a:prstGeom>
          <a:noFill/>
          <a:ln w="76200" algn="ctr">
            <a:solidFill>
              <a:srgbClr val="17C2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5" name="Connecteur droit 19">
            <a:extLst>
              <a:ext uri="{FF2B5EF4-FFF2-40B4-BE49-F238E27FC236}">
                <a16:creationId xmlns:a16="http://schemas.microsoft.com/office/drawing/2014/main" id="{6CFFB9F5-7F2D-09CD-959B-F228220933F1}"/>
              </a:ext>
            </a:extLst>
          </p:cNvPr>
          <p:cNvCxnSpPr>
            <a:cxnSpLocks noChangeShapeType="1"/>
            <a:endCxn id="68617" idx="2"/>
          </p:cNvCxnSpPr>
          <p:nvPr/>
        </p:nvCxnSpPr>
        <p:spPr bwMode="auto">
          <a:xfrm flipV="1">
            <a:off x="2879725" y="4572000"/>
            <a:ext cx="1006475" cy="577850"/>
          </a:xfrm>
          <a:prstGeom prst="line">
            <a:avLst/>
          </a:prstGeom>
          <a:noFill/>
          <a:ln w="76200" algn="ctr">
            <a:solidFill>
              <a:srgbClr val="17C2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6" name="Connecteur droit 20">
            <a:extLst>
              <a:ext uri="{FF2B5EF4-FFF2-40B4-BE49-F238E27FC236}">
                <a16:creationId xmlns:a16="http://schemas.microsoft.com/office/drawing/2014/main" id="{BE8A099F-3C11-E5FD-1BB6-E866ADEB53D7}"/>
              </a:ext>
            </a:extLst>
          </p:cNvPr>
          <p:cNvCxnSpPr>
            <a:cxnSpLocks noChangeShapeType="1"/>
            <a:stCxn id="68617" idx="0"/>
          </p:cNvCxnSpPr>
          <p:nvPr/>
        </p:nvCxnSpPr>
        <p:spPr bwMode="auto">
          <a:xfrm flipV="1">
            <a:off x="4610100" y="2971800"/>
            <a:ext cx="0" cy="457200"/>
          </a:xfrm>
          <a:prstGeom prst="line">
            <a:avLst/>
          </a:prstGeom>
          <a:noFill/>
          <a:ln w="76200" algn="ctr">
            <a:solidFill>
              <a:srgbClr val="17C25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7" name="Triangle isocèle 25">
            <a:extLst>
              <a:ext uri="{FF2B5EF4-FFF2-40B4-BE49-F238E27FC236}">
                <a16:creationId xmlns:a16="http://schemas.microsoft.com/office/drawing/2014/main" id="{8F6DF36C-F1E1-5A45-AA3D-C7D9D998B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429000"/>
            <a:ext cx="1447800" cy="1143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dirty="0">
              <a:latin typeface="Times New Roman" panose="02020603050405020304" pitchFamily="18" charset="0"/>
            </a:endParaRPr>
          </a:p>
        </p:txBody>
      </p:sp>
      <p:sp>
        <p:nvSpPr>
          <p:cNvPr id="68618" name="ZoneTexte 44043">
            <a:extLst>
              <a:ext uri="{FF2B5EF4-FFF2-40B4-BE49-F238E27FC236}">
                <a16:creationId xmlns:a16="http://schemas.microsoft.com/office/drawing/2014/main" id="{9AA671B7-F375-7C35-205F-36177D9F1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3810000"/>
            <a:ext cx="1281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Times New Roman" panose="02020603050405020304" pitchFamily="18" charset="0"/>
              </a:rPr>
              <a:t>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Times New Roman" panose="02020603050405020304" pitchFamily="18" charset="0"/>
              </a:rPr>
              <a:t>GROUPE</a:t>
            </a:r>
          </a:p>
        </p:txBody>
      </p:sp>
      <p:sp>
        <p:nvSpPr>
          <p:cNvPr id="68619" name="ZoneTexte 21">
            <a:extLst>
              <a:ext uri="{FF2B5EF4-FFF2-40B4-BE49-F238E27FC236}">
                <a16:creationId xmlns:a16="http://schemas.microsoft.com/office/drawing/2014/main" id="{D9425FF3-2C15-9FD2-AF71-EA4640DE3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8" y="1524000"/>
            <a:ext cx="3063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Times New Roman" panose="02020603050405020304" pitchFamily="18" charset="0"/>
              </a:rPr>
              <a:t>Le triangle pédagogique actif</a:t>
            </a:r>
          </a:p>
        </p:txBody>
      </p:sp>
      <p:sp>
        <p:nvSpPr>
          <p:cNvPr id="68620" name="ZoneTexte 22">
            <a:extLst>
              <a:ext uri="{FF2B5EF4-FFF2-40B4-BE49-F238E27FC236}">
                <a16:creationId xmlns:a16="http://schemas.microsoft.com/office/drawing/2014/main" id="{54ACE248-E60D-C947-CBB2-7A24415B9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862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Enseigner</a:t>
            </a:r>
          </a:p>
        </p:txBody>
      </p:sp>
      <p:sp>
        <p:nvSpPr>
          <p:cNvPr id="68621" name="ZoneTexte 23">
            <a:extLst>
              <a:ext uri="{FF2B5EF4-FFF2-40B4-BE49-F238E27FC236}">
                <a16:creationId xmlns:a16="http://schemas.microsoft.com/office/drawing/2014/main" id="{55F392B2-F79A-09D2-9619-92013C453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114800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Apprendre</a:t>
            </a:r>
          </a:p>
        </p:txBody>
      </p:sp>
      <p:sp>
        <p:nvSpPr>
          <p:cNvPr id="68622" name="ZoneTexte 24">
            <a:extLst>
              <a:ext uri="{FF2B5EF4-FFF2-40B4-BE49-F238E27FC236}">
                <a16:creationId xmlns:a16="http://schemas.microsoft.com/office/drawing/2014/main" id="{22038A68-B3C5-F045-3094-E82187C25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181600"/>
            <a:ext cx="109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Former</a:t>
            </a:r>
          </a:p>
        </p:txBody>
      </p:sp>
      <p:sp>
        <p:nvSpPr>
          <p:cNvPr id="68623" name="ZoneTexte 21">
            <a:extLst>
              <a:ext uri="{FF2B5EF4-FFF2-40B4-BE49-F238E27FC236}">
                <a16:creationId xmlns:a16="http://schemas.microsoft.com/office/drawing/2014/main" id="{384E5DFD-0763-8E86-5D27-8D3D0D3A57F6}"/>
              </a:ext>
            </a:extLst>
          </p:cNvPr>
          <p:cNvSpPr txBox="1">
            <a:spLocks noChangeArrowheads="1"/>
          </p:cNvSpPr>
          <p:nvPr/>
        </p:nvSpPr>
        <p:spPr bwMode="auto">
          <a:xfrm rot="-1389864">
            <a:off x="801688" y="3365500"/>
            <a:ext cx="76231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INTER-ACTIF</a:t>
            </a:r>
          </a:p>
        </p:txBody>
      </p:sp>
      <p:sp>
        <p:nvSpPr>
          <p:cNvPr id="68624" name="Espace réservé du numéro de diapositive 1">
            <a:extLst>
              <a:ext uri="{FF2B5EF4-FFF2-40B4-BE49-F238E27FC236}">
                <a16:creationId xmlns:a16="http://schemas.microsoft.com/office/drawing/2014/main" id="{01A89702-D4E6-66C8-E810-C2D41A7A22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BA05BA-0CF5-F941-8A50-DB1670414243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>
            <a:extLst>
              <a:ext uri="{FF2B5EF4-FFF2-40B4-BE49-F238E27FC236}">
                <a16:creationId xmlns:a16="http://schemas.microsoft.com/office/drawing/2014/main" id="{B47D06F7-8EF6-CDB6-F732-98DE2A0B5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9565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900" b="1" dirty="0">
                <a:solidFill>
                  <a:srgbClr val="008000"/>
                </a:solidFill>
                <a:ea typeface="宋体" panose="02010600030101010101" pitchFamily="2" charset="-122"/>
              </a:rPr>
              <a:t> ET SI NOUS PRATIQUONS CELA…</a:t>
            </a:r>
          </a:p>
        </p:txBody>
      </p:sp>
      <p:sp>
        <p:nvSpPr>
          <p:cNvPr id="71691" name="Espace réservé du numéro de diapositive 1">
            <a:extLst>
              <a:ext uri="{FF2B5EF4-FFF2-40B4-BE49-F238E27FC236}">
                <a16:creationId xmlns:a16="http://schemas.microsoft.com/office/drawing/2014/main" id="{D6637C6F-2EFC-D82E-3C14-6007F335FC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8F0AD0-AA85-C443-BDAF-076A36A555C9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D7F5A7D-870D-8C1C-C062-41228A6697C5}"/>
              </a:ext>
            </a:extLst>
          </p:cNvPr>
          <p:cNvSpPr txBox="1"/>
          <p:nvPr/>
        </p:nvSpPr>
        <p:spPr>
          <a:xfrm>
            <a:off x="4802945" y="2351945"/>
            <a:ext cx="41976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008000"/>
                </a:solidFill>
                <a:latin typeface="+mj-lt"/>
                <a:ea typeface="宋体" panose="02010600030101010101" pitchFamily="2" charset="-122"/>
                <a:cs typeface="+mj-cs"/>
              </a:rPr>
              <a:t>Nous pratiquons la « Pédagogie Active ».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8EE95E-F4DF-E4F9-2120-F3AD83A44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2" y="1543216"/>
            <a:ext cx="4578642" cy="2571566"/>
          </a:xfrm>
          <a:prstGeom prst="rect">
            <a:avLst/>
          </a:prstGeom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5D9362E4-F002-6DAB-02BC-3E84F067F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513815"/>
            <a:ext cx="8686800" cy="220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altLang="fr-FR" sz="2800" b="1" kern="0" dirty="0">
                <a:solidFill>
                  <a:srgbClr val="00B050"/>
                </a:solidFill>
                <a:ea typeface="宋体" panose="02010600030101010101" pitchFamily="2" charset="-122"/>
              </a:rPr>
              <a:t>Ce système tout aussi efficace favorise :</a:t>
            </a:r>
          </a:p>
          <a:p>
            <a:pPr marL="0" indent="0" algn="ctr">
              <a:buFontTx/>
              <a:buNone/>
            </a:pPr>
            <a:r>
              <a:rPr lang="fr-FR" altLang="fr-FR" sz="3600" strike="sngStrike" kern="0" dirty="0">
                <a:solidFill>
                  <a:srgbClr val="7F7F7F"/>
                </a:solidFill>
                <a:ea typeface="宋体" panose="02010600030101010101" pitchFamily="2" charset="-122"/>
              </a:rPr>
              <a:t>« L’individualisme compétitif ».</a:t>
            </a:r>
          </a:p>
          <a:p>
            <a:pPr marL="0" indent="0" algn="ctr">
              <a:buFontTx/>
              <a:buNone/>
            </a:pPr>
            <a:r>
              <a:rPr lang="fr-FR" altLang="fr-FR" sz="4800" b="1" dirty="0">
                <a:solidFill>
                  <a:srgbClr val="008000"/>
                </a:solidFill>
                <a:latin typeface="+mj-lt"/>
                <a:ea typeface="宋体" panose="02010600030101010101" pitchFamily="2" charset="-122"/>
                <a:cs typeface="+mj-cs"/>
              </a:rPr>
              <a:t>« Le collectif collaboratif ».</a:t>
            </a:r>
            <a:endParaRPr lang="en-US" altLang="fr-FR" sz="4800" b="1" dirty="0">
              <a:solidFill>
                <a:srgbClr val="008000"/>
              </a:solidFill>
              <a:latin typeface="+mj-lt"/>
              <a:ea typeface="宋体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48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4">
            <a:extLst>
              <a:ext uri="{FF2B5EF4-FFF2-40B4-BE49-F238E27FC236}">
                <a16:creationId xmlns:a16="http://schemas.microsoft.com/office/drawing/2014/main" id="{CCD2635A-BCF5-EA63-089A-D3C838A803F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4495800"/>
            <a:ext cx="8686800" cy="1905000"/>
          </a:xfrm>
        </p:spPr>
        <p:txBody>
          <a:bodyPr/>
          <a:lstStyle/>
          <a:p>
            <a:pPr algn="ctr"/>
            <a:r>
              <a:rPr lang="en-US" altLang="fr-FR" sz="6600" b="1" dirty="0">
                <a:solidFill>
                  <a:srgbClr val="008000"/>
                </a:solidFill>
                <a:ea typeface="宋体" panose="02010600030101010101" pitchFamily="2" charset="-122"/>
              </a:rPr>
              <a:t>ET LE FUN DANS TOUT ÇA ?</a:t>
            </a:r>
            <a:endParaRPr lang="en-US" altLang="fr-FR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>
            <a:extLst>
              <a:ext uri="{FF2B5EF4-FFF2-40B4-BE49-F238E27FC236}">
                <a16:creationId xmlns:a16="http://schemas.microsoft.com/office/drawing/2014/main" id="{1442C595-BE58-5CBB-95EF-35BF9661E35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4495800"/>
            <a:ext cx="8686800" cy="1905000"/>
          </a:xfrm>
        </p:spPr>
        <p:txBody>
          <a:bodyPr/>
          <a:lstStyle/>
          <a:p>
            <a:pPr algn="ctr"/>
            <a:r>
              <a:rPr lang="en-US" altLang="fr-FR" sz="7200" b="1" dirty="0">
                <a:solidFill>
                  <a:srgbClr val="008000"/>
                </a:solidFill>
                <a:ea typeface="宋体" panose="02010600030101010101" pitchFamily="2" charset="-122"/>
              </a:rPr>
              <a:t>2</a:t>
            </a:r>
            <a:r>
              <a:rPr lang="en-US" altLang="fr-FR" sz="7200" b="1" baseline="30000" dirty="0">
                <a:solidFill>
                  <a:srgbClr val="008000"/>
                </a:solidFill>
                <a:ea typeface="宋体" panose="02010600030101010101" pitchFamily="2" charset="-122"/>
              </a:rPr>
              <a:t>ème</a:t>
            </a:r>
            <a:r>
              <a:rPr lang="en-US" altLang="fr-FR" sz="7200" b="1" dirty="0">
                <a:solidFill>
                  <a:srgbClr val="008000"/>
                </a:solidFill>
                <a:ea typeface="宋体" panose="02010600030101010101" pitchFamily="2" charset="-122"/>
              </a:rPr>
              <a:t> POSTULAT.</a:t>
            </a:r>
            <a:endParaRPr lang="en-US" altLang="fr-FR" sz="4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6">
            <a:extLst>
              <a:ext uri="{FF2B5EF4-FFF2-40B4-BE49-F238E27FC236}">
                <a16:creationId xmlns:a16="http://schemas.microsoft.com/office/drawing/2014/main" id="{EFD3503E-5BE0-369E-B2C5-B87EC84AE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720" y="143076"/>
            <a:ext cx="609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6000" b="1" dirty="0">
                <a:solidFill>
                  <a:srgbClr val="008000"/>
                </a:solidFill>
                <a:ea typeface="宋体" panose="02010600030101010101" pitchFamily="2" charset="-122"/>
              </a:rPr>
              <a:t> QUESTION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00AD0DB-2924-A0EF-1400-FC39233A2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447800"/>
            <a:ext cx="9220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dirty="0">
                <a:latin typeface="Times New Roman" panose="02020603050405020304" pitchFamily="18" charset="0"/>
              </a:rPr>
              <a:t>Qu’a retenu l’évolution pour l’apprentissage des jeunes mammifères aquatiques ou terrestres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1B6572-5D43-436A-7496-C586E27C6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14" y="3742923"/>
            <a:ext cx="3145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rgbClr val="008000"/>
                </a:solidFill>
                <a:ea typeface="宋体" panose="02010600030101010101" pitchFamily="2" charset="-122"/>
              </a:rPr>
              <a:t>RÉPONSE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2A5CC4-EECF-F5C5-36D3-23201B83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4621858"/>
            <a:ext cx="616585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15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LE JEU !</a:t>
            </a:r>
          </a:p>
        </p:txBody>
      </p:sp>
      <p:sp>
        <p:nvSpPr>
          <p:cNvPr id="72709" name="Espace réservé du numéro de diapositive 4">
            <a:extLst>
              <a:ext uri="{FF2B5EF4-FFF2-40B4-BE49-F238E27FC236}">
                <a16:creationId xmlns:a16="http://schemas.microsoft.com/office/drawing/2014/main" id="{37410372-3D0C-131F-C96D-6397A05E87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50E6C7-D679-BE4D-AA7D-471C6964F59B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6">
            <a:extLst>
              <a:ext uri="{FF2B5EF4-FFF2-40B4-BE49-F238E27FC236}">
                <a16:creationId xmlns:a16="http://schemas.microsoft.com/office/drawing/2014/main" id="{2422570C-FD85-4761-DE3E-F2E463454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3350"/>
            <a:ext cx="609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6000" b="1" dirty="0">
                <a:solidFill>
                  <a:srgbClr val="008000"/>
                </a:solidFill>
                <a:ea typeface="宋体" panose="02010600030101010101" pitchFamily="2" charset="-122"/>
              </a:rPr>
              <a:t> RAPPEL 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78368B8-8C5D-5926-61F6-13D78F936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89125"/>
            <a:ext cx="9220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8000" dirty="0">
                <a:latin typeface="Times New Roman" panose="02020603050405020304" pitchFamily="18" charset="0"/>
              </a:rPr>
              <a:t>Le plongeur est un mammifère terrestre et aquatique !</a:t>
            </a:r>
          </a:p>
        </p:txBody>
      </p:sp>
      <p:sp>
        <p:nvSpPr>
          <p:cNvPr id="73731" name="Espace réservé du numéro de diapositive 2">
            <a:extLst>
              <a:ext uri="{FF2B5EF4-FFF2-40B4-BE49-F238E27FC236}">
                <a16:creationId xmlns:a16="http://schemas.microsoft.com/office/drawing/2014/main" id="{A8AD3964-51EC-75AA-E1A5-8ABEF5CF92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CC54BE-D4E6-2440-9985-C3B62D3D91BC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ZoneTexte 21">
            <a:extLst>
              <a:ext uri="{FF2B5EF4-FFF2-40B4-BE49-F238E27FC236}">
                <a16:creationId xmlns:a16="http://schemas.microsoft.com/office/drawing/2014/main" id="{D8F4D6AF-FD18-E2F1-DC4F-563B31DBF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16" y="3760788"/>
            <a:ext cx="8915166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latin typeface="Times New Roman" panose="02020603050405020304" pitchFamily="18" charset="0"/>
              </a:rPr>
              <a:t>Le triangle pédagogique </a:t>
            </a:r>
            <a:r>
              <a:rPr lang="fr-FR" altLang="fr-FR" sz="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« FUNACTIF 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C’est ce nouveau paradigme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que nous vous proposons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B202D0-2FA7-5CB8-E7FA-A89E154B2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1600200"/>
            <a:ext cx="6826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latin typeface="Times New Roman" panose="02020603050405020304" pitchFamily="18" charset="0"/>
              </a:rPr>
              <a:t>N’hésitons pas mettons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latin typeface="Times New Roman" panose="02020603050405020304" pitchFamily="18" charset="0"/>
              </a:rPr>
              <a:t>le groupe en jeux nous avons alors :</a:t>
            </a:r>
          </a:p>
        </p:txBody>
      </p:sp>
      <p:sp>
        <p:nvSpPr>
          <p:cNvPr id="74755" name="Rectangle 6">
            <a:extLst>
              <a:ext uri="{FF2B5EF4-FFF2-40B4-BE49-F238E27FC236}">
                <a16:creationId xmlns:a16="http://schemas.microsoft.com/office/drawing/2014/main" id="{7B3DC983-A7F8-AD5A-B3B4-74F30291F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35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4600" b="1" dirty="0">
                <a:solidFill>
                  <a:srgbClr val="008000"/>
                </a:solidFill>
                <a:ea typeface="宋体" panose="02010600030101010101" pitchFamily="2" charset="-122"/>
              </a:rPr>
              <a:t> 2</a:t>
            </a:r>
            <a:r>
              <a:rPr lang="en-US" altLang="fr-FR" sz="4600" b="1" baseline="30000" dirty="0">
                <a:solidFill>
                  <a:srgbClr val="008000"/>
                </a:solidFill>
                <a:ea typeface="宋体" panose="02010600030101010101" pitchFamily="2" charset="-122"/>
              </a:rPr>
              <a:t>ème</a:t>
            </a:r>
            <a:r>
              <a:rPr lang="en-US" altLang="fr-FR" sz="4600" b="1" dirty="0">
                <a:solidFill>
                  <a:srgbClr val="008000"/>
                </a:solidFill>
                <a:ea typeface="宋体" panose="02010600030101010101" pitchFamily="2" charset="-122"/>
              </a:rPr>
              <a:t> PROPOSITION :</a:t>
            </a:r>
          </a:p>
        </p:txBody>
      </p:sp>
      <p:sp>
        <p:nvSpPr>
          <p:cNvPr id="74756" name="Espace réservé du numéro de diapositive 2">
            <a:extLst>
              <a:ext uri="{FF2B5EF4-FFF2-40B4-BE49-F238E27FC236}">
                <a16:creationId xmlns:a16="http://schemas.microsoft.com/office/drawing/2014/main" id="{BA0DD502-FDA2-CF2E-4BC1-EC42552D1B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C2B7FF-4B34-A449-AA82-8B129A4E4A28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777" name="Connecteur droit 11">
            <a:extLst>
              <a:ext uri="{FF2B5EF4-FFF2-40B4-BE49-F238E27FC236}">
                <a16:creationId xmlns:a16="http://schemas.microsoft.com/office/drawing/2014/main" id="{C7D407F2-0594-6EBD-AA60-D8FE66A680F0}"/>
              </a:ext>
            </a:extLst>
          </p:cNvPr>
          <p:cNvCxnSpPr>
            <a:cxnSpLocks noChangeShapeType="1"/>
            <a:stCxn id="5" idx="6"/>
            <a:endCxn id="7" idx="1"/>
          </p:cNvCxnSpPr>
          <p:nvPr/>
        </p:nvCxnSpPr>
        <p:spPr bwMode="auto">
          <a:xfrm flipH="1">
            <a:off x="1714500" y="2924175"/>
            <a:ext cx="1889125" cy="245745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78" name="Connecteur droit 15">
            <a:extLst>
              <a:ext uri="{FF2B5EF4-FFF2-40B4-BE49-F238E27FC236}">
                <a16:creationId xmlns:a16="http://schemas.microsoft.com/office/drawing/2014/main" id="{19AB75B6-8366-D85D-5B39-398761204BE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86200" y="5638800"/>
            <a:ext cx="1524000" cy="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79" name="Connecteur droit 16">
            <a:extLst>
              <a:ext uri="{FF2B5EF4-FFF2-40B4-BE49-F238E27FC236}">
                <a16:creationId xmlns:a16="http://schemas.microsoft.com/office/drawing/2014/main" id="{A61411AA-3AB7-8F53-5A23-1E6FDA751370}"/>
              </a:ext>
            </a:extLst>
          </p:cNvPr>
          <p:cNvCxnSpPr>
            <a:cxnSpLocks noChangeShapeType="1"/>
            <a:stCxn id="9" idx="2"/>
            <a:endCxn id="5" idx="5"/>
          </p:cNvCxnSpPr>
          <p:nvPr/>
        </p:nvCxnSpPr>
        <p:spPr bwMode="auto">
          <a:xfrm flipH="1" flipV="1">
            <a:off x="5662613" y="2924175"/>
            <a:ext cx="1889125" cy="245745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0" name="Rectangle 6">
            <a:extLst>
              <a:ext uri="{FF2B5EF4-FFF2-40B4-BE49-F238E27FC236}">
                <a16:creationId xmlns:a16="http://schemas.microsoft.com/office/drawing/2014/main" id="{A3B9FE15-0E4B-7F21-20A8-644F77E4B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975" y="228652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900" b="1" dirty="0">
                <a:solidFill>
                  <a:srgbClr val="008000"/>
                </a:solidFill>
                <a:ea typeface="宋体" panose="02010600030101010101" pitchFamily="2" charset="-122"/>
              </a:rPr>
              <a:t> PENSONS ET PRATIQUONS CELA :</a:t>
            </a:r>
          </a:p>
        </p:txBody>
      </p:sp>
      <p:sp>
        <p:nvSpPr>
          <p:cNvPr id="75781" name="ZoneTexte 21">
            <a:extLst>
              <a:ext uri="{FF2B5EF4-FFF2-40B4-BE49-F238E27FC236}">
                <a16:creationId xmlns:a16="http://schemas.microsoft.com/office/drawing/2014/main" id="{BBBF1A45-8A5E-0688-5EC8-79163B5C7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927" y="1447852"/>
            <a:ext cx="38074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Times New Roman" panose="02020603050405020304" pitchFamily="18" charset="0"/>
              </a:rPr>
              <a:t>Le triangle pédagogique « Funactif »</a:t>
            </a:r>
          </a:p>
        </p:txBody>
      </p:sp>
      <p:sp>
        <p:nvSpPr>
          <p:cNvPr id="75782" name="ZoneTexte 22">
            <a:extLst>
              <a:ext uri="{FF2B5EF4-FFF2-40B4-BE49-F238E27FC236}">
                <a16:creationId xmlns:a16="http://schemas.microsoft.com/office/drawing/2014/main" id="{E77D83E3-E069-25C9-165F-7D2405ED0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862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Enseigner</a:t>
            </a:r>
          </a:p>
        </p:txBody>
      </p:sp>
      <p:sp>
        <p:nvSpPr>
          <p:cNvPr id="75783" name="ZoneTexte 23">
            <a:extLst>
              <a:ext uri="{FF2B5EF4-FFF2-40B4-BE49-F238E27FC236}">
                <a16:creationId xmlns:a16="http://schemas.microsoft.com/office/drawing/2014/main" id="{447B3463-6A9B-CA34-528B-76458C54C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114800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Apprendre</a:t>
            </a:r>
          </a:p>
        </p:txBody>
      </p:sp>
      <p:sp>
        <p:nvSpPr>
          <p:cNvPr id="75784" name="ZoneTexte 24">
            <a:extLst>
              <a:ext uri="{FF2B5EF4-FFF2-40B4-BE49-F238E27FC236}">
                <a16:creationId xmlns:a16="http://schemas.microsoft.com/office/drawing/2014/main" id="{63DA8A00-4E23-1822-DFE1-E7B9AE76B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181600"/>
            <a:ext cx="109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Former</a:t>
            </a:r>
          </a:p>
        </p:txBody>
      </p:sp>
      <p:cxnSp>
        <p:nvCxnSpPr>
          <p:cNvPr id="75785" name="Connecteur droit 5">
            <a:extLst>
              <a:ext uri="{FF2B5EF4-FFF2-40B4-BE49-F238E27FC236}">
                <a16:creationId xmlns:a16="http://schemas.microsoft.com/office/drawing/2014/main" id="{DDAAD182-B94E-38DD-3E20-7102577BDC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48200" y="2895600"/>
            <a:ext cx="38100" cy="838200"/>
          </a:xfrm>
          <a:prstGeom prst="line">
            <a:avLst/>
          </a:prstGeom>
          <a:noFill/>
          <a:ln w="762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6" name="Connecteur droit 24">
            <a:extLst>
              <a:ext uri="{FF2B5EF4-FFF2-40B4-BE49-F238E27FC236}">
                <a16:creationId xmlns:a16="http://schemas.microsoft.com/office/drawing/2014/main" id="{9156649A-1255-82EC-3890-C92D8F1BAAE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4724400"/>
            <a:ext cx="609600" cy="762000"/>
          </a:xfrm>
          <a:prstGeom prst="line">
            <a:avLst/>
          </a:prstGeom>
          <a:noFill/>
          <a:ln w="762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7" name="Connecteur droit 25">
            <a:extLst>
              <a:ext uri="{FF2B5EF4-FFF2-40B4-BE49-F238E27FC236}">
                <a16:creationId xmlns:a16="http://schemas.microsoft.com/office/drawing/2014/main" id="{C275C648-D93F-4CBB-D171-880383770EF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29000" y="4724400"/>
            <a:ext cx="609600" cy="685800"/>
          </a:xfrm>
          <a:prstGeom prst="line">
            <a:avLst/>
          </a:prstGeom>
          <a:noFill/>
          <a:ln w="762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5788" name="Grouper 3">
            <a:extLst>
              <a:ext uri="{FF2B5EF4-FFF2-40B4-BE49-F238E27FC236}">
                <a16:creationId xmlns:a16="http://schemas.microsoft.com/office/drawing/2014/main" id="{54BCC0A6-FA4F-BCF5-A926-C221C5C53F0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752600"/>
            <a:ext cx="6065838" cy="4800600"/>
            <a:chOff x="1782371" y="2211011"/>
            <a:chExt cx="5579416" cy="4314081"/>
          </a:xfrm>
        </p:grpSpPr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FDA73B0A-1CDE-3F5B-65DB-BDBB44AEB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006" y="2211011"/>
              <a:ext cx="2104145" cy="1052841"/>
            </a:xfrm>
            <a:custGeom>
              <a:avLst/>
              <a:gdLst>
                <a:gd name="T0" fmla="*/ 0 w 2104429"/>
                <a:gd name="T1" fmla="*/ 105284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4 h 1052214"/>
                <a:gd name="T8" fmla="*/ 2104145 w 2104429"/>
                <a:gd name="T9" fmla="*/ 947557 h 1052214"/>
                <a:gd name="T10" fmla="*/ 1998938 w 2104429"/>
                <a:gd name="T11" fmla="*/ 1052841 h 1052214"/>
                <a:gd name="T12" fmla="*/ 105207 w 2104429"/>
                <a:gd name="T13" fmla="*/ 1052841 h 1052214"/>
                <a:gd name="T14" fmla="*/ 0 w 2104429"/>
                <a:gd name="T15" fmla="*/ 947557 h 1052214"/>
                <a:gd name="T16" fmla="*/ 0 w 2104429"/>
                <a:gd name="T17" fmla="*/ 105284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/>
            <a:p>
              <a:pPr algn="ctr" defTabSz="1022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300" b="1" dirty="0">
                  <a:solidFill>
                    <a:srgbClr val="000000"/>
                  </a:solidFill>
                  <a:latin typeface="+mn-lt"/>
                  <a:ea typeface="+mn-ea"/>
                </a:rPr>
                <a:t>SAVOIR(S)</a:t>
              </a:r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54A89137-25E0-BB45-8702-66AA5E03B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371" y="5472251"/>
              <a:ext cx="2104145" cy="1052841"/>
            </a:xfrm>
            <a:custGeom>
              <a:avLst/>
              <a:gdLst>
                <a:gd name="T0" fmla="*/ 0 w 2104429"/>
                <a:gd name="T1" fmla="*/ 105284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4 h 1052214"/>
                <a:gd name="T8" fmla="*/ 2104145 w 2104429"/>
                <a:gd name="T9" fmla="*/ 947557 h 1052214"/>
                <a:gd name="T10" fmla="*/ 1998938 w 2104429"/>
                <a:gd name="T11" fmla="*/ 1052841 h 1052214"/>
                <a:gd name="T12" fmla="*/ 105207 w 2104429"/>
                <a:gd name="T13" fmla="*/ 1052841 h 1052214"/>
                <a:gd name="T14" fmla="*/ 0 w 2104429"/>
                <a:gd name="T15" fmla="*/ 947557 h 1052214"/>
                <a:gd name="T16" fmla="*/ 0 w 2104429"/>
                <a:gd name="T17" fmla="*/ 105284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/>
            <a:p>
              <a:pPr algn="ctr" defTabSz="1022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300" b="1" dirty="0">
                  <a:solidFill>
                    <a:srgbClr val="000000"/>
                  </a:solidFill>
                  <a:latin typeface="+mn-lt"/>
                  <a:ea typeface="+mn-ea"/>
                </a:rPr>
                <a:t>FORMATEUR</a:t>
              </a:r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29EA1891-8938-EAC1-82BB-BADEE707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642" y="5472251"/>
              <a:ext cx="2104145" cy="1052841"/>
            </a:xfrm>
            <a:custGeom>
              <a:avLst/>
              <a:gdLst>
                <a:gd name="T0" fmla="*/ 0 w 2104429"/>
                <a:gd name="T1" fmla="*/ 105284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4 h 1052214"/>
                <a:gd name="T8" fmla="*/ 2104145 w 2104429"/>
                <a:gd name="T9" fmla="*/ 947557 h 1052214"/>
                <a:gd name="T10" fmla="*/ 1998938 w 2104429"/>
                <a:gd name="T11" fmla="*/ 1052841 h 1052214"/>
                <a:gd name="T12" fmla="*/ 105207 w 2104429"/>
                <a:gd name="T13" fmla="*/ 1052841 h 1052214"/>
                <a:gd name="T14" fmla="*/ 0 w 2104429"/>
                <a:gd name="T15" fmla="*/ 947557 h 1052214"/>
                <a:gd name="T16" fmla="*/ 0 w 2104429"/>
                <a:gd name="T17" fmla="*/ 105284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>
              <a:lvl1pPr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altLang="fr-FR" sz="23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ÉLÈVE</a:t>
              </a:r>
            </a:p>
          </p:txBody>
        </p:sp>
      </p:grpSp>
      <p:sp>
        <p:nvSpPr>
          <p:cNvPr id="75789" name="Triangle isocèle 1">
            <a:extLst>
              <a:ext uri="{FF2B5EF4-FFF2-40B4-BE49-F238E27FC236}">
                <a16:creationId xmlns:a16="http://schemas.microsoft.com/office/drawing/2014/main" id="{4FD2AE9E-F2CC-F316-55F8-6101FB2B1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505200"/>
            <a:ext cx="1600200" cy="1371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dirty="0">
              <a:latin typeface="Times New Roman" panose="02020603050405020304" pitchFamily="18" charset="0"/>
            </a:endParaRPr>
          </a:p>
        </p:txBody>
      </p:sp>
      <p:sp>
        <p:nvSpPr>
          <p:cNvPr id="141326" name="ZoneTexte 2">
            <a:extLst>
              <a:ext uri="{FF2B5EF4-FFF2-40B4-BE49-F238E27FC236}">
                <a16:creationId xmlns:a16="http://schemas.microsoft.com/office/drawing/2014/main" id="{26033A67-D1F0-EBE5-1F37-86BFBC147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113" y="375285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Groupe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JOUE</a:t>
            </a:r>
          </a:p>
        </p:txBody>
      </p:sp>
      <p:sp>
        <p:nvSpPr>
          <p:cNvPr id="75791" name="Espace réservé du numéro de diapositive 1">
            <a:extLst>
              <a:ext uri="{FF2B5EF4-FFF2-40B4-BE49-F238E27FC236}">
                <a16:creationId xmlns:a16="http://schemas.microsoft.com/office/drawing/2014/main" id="{C677369A-7FBF-0323-0E9C-FCA0C21525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EAB22C-F592-BD4A-BEDB-B526C3E4D05D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910" fill="hold"/>
                                        <p:tgtEl>
                                          <p:spTgt spid="1413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801" name="Connecteur droit 11">
            <a:extLst>
              <a:ext uri="{FF2B5EF4-FFF2-40B4-BE49-F238E27FC236}">
                <a16:creationId xmlns:a16="http://schemas.microsoft.com/office/drawing/2014/main" id="{56445D55-CFBD-B276-AFFF-E59F9813BF88}"/>
              </a:ext>
            </a:extLst>
          </p:cNvPr>
          <p:cNvCxnSpPr>
            <a:cxnSpLocks noChangeShapeType="1"/>
            <a:stCxn id="5" idx="6"/>
            <a:endCxn id="7" idx="1"/>
          </p:cNvCxnSpPr>
          <p:nvPr/>
        </p:nvCxnSpPr>
        <p:spPr bwMode="auto">
          <a:xfrm flipH="1">
            <a:off x="1714500" y="2924175"/>
            <a:ext cx="1889125" cy="245745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02" name="Connecteur droit 15">
            <a:extLst>
              <a:ext uri="{FF2B5EF4-FFF2-40B4-BE49-F238E27FC236}">
                <a16:creationId xmlns:a16="http://schemas.microsoft.com/office/drawing/2014/main" id="{88DF0999-3D37-06E9-D61A-A80870F4B66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86200" y="5638800"/>
            <a:ext cx="1524000" cy="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03" name="Connecteur droit 16">
            <a:extLst>
              <a:ext uri="{FF2B5EF4-FFF2-40B4-BE49-F238E27FC236}">
                <a16:creationId xmlns:a16="http://schemas.microsoft.com/office/drawing/2014/main" id="{79DA5214-FB45-E216-F401-197E2FA49A93}"/>
              </a:ext>
            </a:extLst>
          </p:cNvPr>
          <p:cNvCxnSpPr>
            <a:cxnSpLocks noChangeShapeType="1"/>
            <a:stCxn id="9" idx="2"/>
            <a:endCxn id="5" idx="5"/>
          </p:cNvCxnSpPr>
          <p:nvPr/>
        </p:nvCxnSpPr>
        <p:spPr bwMode="auto">
          <a:xfrm flipH="1" flipV="1">
            <a:off x="5662613" y="2924175"/>
            <a:ext cx="1889125" cy="2457450"/>
          </a:xfrm>
          <a:prstGeom prst="line">
            <a:avLst/>
          </a:prstGeom>
          <a:noFill/>
          <a:ln w="762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04" name="Rectangle 6">
            <a:extLst>
              <a:ext uri="{FF2B5EF4-FFF2-40B4-BE49-F238E27FC236}">
                <a16:creationId xmlns:a16="http://schemas.microsoft.com/office/drawing/2014/main" id="{F120A01D-2D67-FC6D-CCCC-03C659F7D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76288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900" b="1" dirty="0">
                <a:solidFill>
                  <a:srgbClr val="008000"/>
                </a:solidFill>
                <a:ea typeface="宋体" panose="02010600030101010101" pitchFamily="2" charset="-122"/>
              </a:rPr>
              <a:t> PENSONS ET PRATIQUONS CELA :</a:t>
            </a:r>
          </a:p>
        </p:txBody>
      </p:sp>
      <p:sp>
        <p:nvSpPr>
          <p:cNvPr id="76805" name="ZoneTexte 21">
            <a:extLst>
              <a:ext uri="{FF2B5EF4-FFF2-40B4-BE49-F238E27FC236}">
                <a16:creationId xmlns:a16="http://schemas.microsoft.com/office/drawing/2014/main" id="{606860ED-E197-CECB-2A01-75E684282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571" y="1371654"/>
            <a:ext cx="38074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latin typeface="Times New Roman" panose="02020603050405020304" pitchFamily="18" charset="0"/>
              </a:rPr>
              <a:t>Le triangle pédagogique « Funactif »</a:t>
            </a:r>
          </a:p>
        </p:txBody>
      </p:sp>
      <p:sp>
        <p:nvSpPr>
          <p:cNvPr id="76806" name="ZoneTexte 22">
            <a:extLst>
              <a:ext uri="{FF2B5EF4-FFF2-40B4-BE49-F238E27FC236}">
                <a16:creationId xmlns:a16="http://schemas.microsoft.com/office/drawing/2014/main" id="{D4642AEC-1E29-5AD1-9CEA-B561189F1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862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Enseigner</a:t>
            </a:r>
          </a:p>
        </p:txBody>
      </p:sp>
      <p:sp>
        <p:nvSpPr>
          <p:cNvPr id="76807" name="ZoneTexte 23">
            <a:extLst>
              <a:ext uri="{FF2B5EF4-FFF2-40B4-BE49-F238E27FC236}">
                <a16:creationId xmlns:a16="http://schemas.microsoft.com/office/drawing/2014/main" id="{36D15CE9-418A-7E6E-E30A-19CCB2342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114800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Apprendre</a:t>
            </a:r>
          </a:p>
        </p:txBody>
      </p:sp>
      <p:sp>
        <p:nvSpPr>
          <p:cNvPr id="76808" name="ZoneTexte 24">
            <a:extLst>
              <a:ext uri="{FF2B5EF4-FFF2-40B4-BE49-F238E27FC236}">
                <a16:creationId xmlns:a16="http://schemas.microsoft.com/office/drawing/2014/main" id="{BED26CD4-A12E-E95D-A1B2-7765C1F7A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181600"/>
            <a:ext cx="109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Times New Roman" panose="02020603050405020304" pitchFamily="18" charset="0"/>
              </a:rPr>
              <a:t>Former</a:t>
            </a:r>
          </a:p>
        </p:txBody>
      </p:sp>
      <p:cxnSp>
        <p:nvCxnSpPr>
          <p:cNvPr id="76809" name="Connecteur droit 5">
            <a:extLst>
              <a:ext uri="{FF2B5EF4-FFF2-40B4-BE49-F238E27FC236}">
                <a16:creationId xmlns:a16="http://schemas.microsoft.com/office/drawing/2014/main" id="{8C5F2D82-D40C-24FA-6DFA-33BD9853CD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48200" y="2895600"/>
            <a:ext cx="38100" cy="838200"/>
          </a:xfrm>
          <a:prstGeom prst="line">
            <a:avLst/>
          </a:prstGeom>
          <a:noFill/>
          <a:ln w="762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0" name="Connecteur droit 24">
            <a:extLst>
              <a:ext uri="{FF2B5EF4-FFF2-40B4-BE49-F238E27FC236}">
                <a16:creationId xmlns:a16="http://schemas.microsoft.com/office/drawing/2014/main" id="{97F7F7DA-D509-AF74-F6D7-CC3B334A3F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4724400"/>
            <a:ext cx="609600" cy="762000"/>
          </a:xfrm>
          <a:prstGeom prst="line">
            <a:avLst/>
          </a:prstGeom>
          <a:noFill/>
          <a:ln w="762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1" name="Connecteur droit 25">
            <a:extLst>
              <a:ext uri="{FF2B5EF4-FFF2-40B4-BE49-F238E27FC236}">
                <a16:creationId xmlns:a16="http://schemas.microsoft.com/office/drawing/2014/main" id="{9B0AB2FA-59F8-C30B-107E-55DDDEC7040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29000" y="4724400"/>
            <a:ext cx="609600" cy="685800"/>
          </a:xfrm>
          <a:prstGeom prst="line">
            <a:avLst/>
          </a:prstGeom>
          <a:noFill/>
          <a:ln w="762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6812" name="Grouper 3">
            <a:extLst>
              <a:ext uri="{FF2B5EF4-FFF2-40B4-BE49-F238E27FC236}">
                <a16:creationId xmlns:a16="http://schemas.microsoft.com/office/drawing/2014/main" id="{2BA27FA1-DA07-BC67-5763-5C9DBB014B07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752600"/>
            <a:ext cx="6065838" cy="4800600"/>
            <a:chOff x="1782371" y="2211011"/>
            <a:chExt cx="5579416" cy="4314081"/>
          </a:xfrm>
        </p:grpSpPr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464C2B59-5719-195F-86B7-FCA860153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006" y="2211011"/>
              <a:ext cx="2104145" cy="1052841"/>
            </a:xfrm>
            <a:custGeom>
              <a:avLst/>
              <a:gdLst>
                <a:gd name="T0" fmla="*/ 0 w 2104429"/>
                <a:gd name="T1" fmla="*/ 105284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4 h 1052214"/>
                <a:gd name="T8" fmla="*/ 2104145 w 2104429"/>
                <a:gd name="T9" fmla="*/ 947557 h 1052214"/>
                <a:gd name="T10" fmla="*/ 1998938 w 2104429"/>
                <a:gd name="T11" fmla="*/ 1052841 h 1052214"/>
                <a:gd name="T12" fmla="*/ 105207 w 2104429"/>
                <a:gd name="T13" fmla="*/ 1052841 h 1052214"/>
                <a:gd name="T14" fmla="*/ 0 w 2104429"/>
                <a:gd name="T15" fmla="*/ 947557 h 1052214"/>
                <a:gd name="T16" fmla="*/ 0 w 2104429"/>
                <a:gd name="T17" fmla="*/ 105284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/>
            <a:p>
              <a:pPr algn="ctr" defTabSz="1022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300" b="1" dirty="0">
                  <a:solidFill>
                    <a:srgbClr val="000000"/>
                  </a:solidFill>
                  <a:latin typeface="+mn-lt"/>
                  <a:ea typeface="+mn-ea"/>
                </a:rPr>
                <a:t>SAVOIR(S)</a:t>
              </a:r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49FBCC5C-60C2-CCED-2CC8-9131C3344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371" y="5472251"/>
              <a:ext cx="2104145" cy="1052841"/>
            </a:xfrm>
            <a:custGeom>
              <a:avLst/>
              <a:gdLst>
                <a:gd name="T0" fmla="*/ 0 w 2104429"/>
                <a:gd name="T1" fmla="*/ 105284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4 h 1052214"/>
                <a:gd name="T8" fmla="*/ 2104145 w 2104429"/>
                <a:gd name="T9" fmla="*/ 947557 h 1052214"/>
                <a:gd name="T10" fmla="*/ 1998938 w 2104429"/>
                <a:gd name="T11" fmla="*/ 1052841 h 1052214"/>
                <a:gd name="T12" fmla="*/ 105207 w 2104429"/>
                <a:gd name="T13" fmla="*/ 1052841 h 1052214"/>
                <a:gd name="T14" fmla="*/ 0 w 2104429"/>
                <a:gd name="T15" fmla="*/ 947557 h 1052214"/>
                <a:gd name="T16" fmla="*/ 0 w 2104429"/>
                <a:gd name="T17" fmla="*/ 105284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/>
            <a:p>
              <a:pPr algn="ctr" defTabSz="1022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300" b="1" dirty="0">
                  <a:solidFill>
                    <a:srgbClr val="000000"/>
                  </a:solidFill>
                  <a:latin typeface="+mn-lt"/>
                  <a:ea typeface="+mn-ea"/>
                </a:rPr>
                <a:t>FORMATEUR</a:t>
              </a:r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24539F06-B179-94B6-1702-1FCE84FFE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7642" y="5472251"/>
              <a:ext cx="2104145" cy="1052841"/>
            </a:xfrm>
            <a:custGeom>
              <a:avLst/>
              <a:gdLst>
                <a:gd name="T0" fmla="*/ 0 w 2104429"/>
                <a:gd name="T1" fmla="*/ 105284 h 1052214"/>
                <a:gd name="T2" fmla="*/ 105207 w 2104429"/>
                <a:gd name="T3" fmla="*/ 0 h 1052214"/>
                <a:gd name="T4" fmla="*/ 1998938 w 2104429"/>
                <a:gd name="T5" fmla="*/ 0 h 1052214"/>
                <a:gd name="T6" fmla="*/ 2104145 w 2104429"/>
                <a:gd name="T7" fmla="*/ 105284 h 1052214"/>
                <a:gd name="T8" fmla="*/ 2104145 w 2104429"/>
                <a:gd name="T9" fmla="*/ 947557 h 1052214"/>
                <a:gd name="T10" fmla="*/ 1998938 w 2104429"/>
                <a:gd name="T11" fmla="*/ 1052841 h 1052214"/>
                <a:gd name="T12" fmla="*/ 105207 w 2104429"/>
                <a:gd name="T13" fmla="*/ 1052841 h 1052214"/>
                <a:gd name="T14" fmla="*/ 0 w 2104429"/>
                <a:gd name="T15" fmla="*/ 947557 h 1052214"/>
                <a:gd name="T16" fmla="*/ 0 w 2104429"/>
                <a:gd name="T17" fmla="*/ 105284 h 1052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4429"/>
                <a:gd name="T28" fmla="*/ 0 h 1052214"/>
                <a:gd name="T29" fmla="*/ 2104429 w 2104429"/>
                <a:gd name="T30" fmla="*/ 1052214 h 1052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4429" h="1052214">
                  <a:moveTo>
                    <a:pt x="0" y="105221"/>
                  </a:moveTo>
                  <a:cubicBezTo>
                    <a:pt x="0" y="47109"/>
                    <a:pt x="47109" y="0"/>
                    <a:pt x="105221" y="0"/>
                  </a:cubicBezTo>
                  <a:lnTo>
                    <a:pt x="1999208" y="0"/>
                  </a:lnTo>
                  <a:cubicBezTo>
                    <a:pt x="2057320" y="0"/>
                    <a:pt x="2104429" y="47109"/>
                    <a:pt x="2104429" y="105221"/>
                  </a:cubicBezTo>
                  <a:lnTo>
                    <a:pt x="2104429" y="946993"/>
                  </a:lnTo>
                  <a:cubicBezTo>
                    <a:pt x="2104429" y="1005105"/>
                    <a:pt x="2057320" y="1052214"/>
                    <a:pt x="1999208" y="1052214"/>
                  </a:cubicBezTo>
                  <a:lnTo>
                    <a:pt x="105221" y="1052214"/>
                  </a:lnTo>
                  <a:cubicBezTo>
                    <a:pt x="47109" y="1052214"/>
                    <a:pt x="0" y="1005105"/>
                    <a:pt x="0" y="946993"/>
                  </a:cubicBezTo>
                  <a:lnTo>
                    <a:pt x="0" y="105221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lIns="118448" tIns="118448" rIns="118448" bIns="118448" anchor="ctr"/>
            <a:lstStyle>
              <a:lvl1pPr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10223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10223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altLang="fr-FR" sz="23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ÉLÈVE</a:t>
              </a:r>
            </a:p>
          </p:txBody>
        </p:sp>
      </p:grpSp>
      <p:sp>
        <p:nvSpPr>
          <p:cNvPr id="76813" name="Triangle isocèle 1">
            <a:extLst>
              <a:ext uri="{FF2B5EF4-FFF2-40B4-BE49-F238E27FC236}">
                <a16:creationId xmlns:a16="http://schemas.microsoft.com/office/drawing/2014/main" id="{50430CC6-BB29-2060-C364-05C2F5678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505200"/>
            <a:ext cx="1600200" cy="1371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dirty="0">
              <a:latin typeface="Times New Roman" panose="02020603050405020304" pitchFamily="18" charset="0"/>
            </a:endParaRPr>
          </a:p>
        </p:txBody>
      </p:sp>
      <p:sp>
        <p:nvSpPr>
          <p:cNvPr id="76814" name="ZoneTexte 2">
            <a:extLst>
              <a:ext uri="{FF2B5EF4-FFF2-40B4-BE49-F238E27FC236}">
                <a16:creationId xmlns:a16="http://schemas.microsoft.com/office/drawing/2014/main" id="{52680AAA-F676-69B0-901D-C27826DA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113" y="3752850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Groupe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JOUE</a:t>
            </a:r>
          </a:p>
        </p:txBody>
      </p:sp>
      <p:sp>
        <p:nvSpPr>
          <p:cNvPr id="76815" name="ZoneTexte 21">
            <a:extLst>
              <a:ext uri="{FF2B5EF4-FFF2-40B4-BE49-F238E27FC236}">
                <a16:creationId xmlns:a16="http://schemas.microsoft.com/office/drawing/2014/main" id="{77FD8ED3-125C-667B-5B7E-44642829D35B}"/>
              </a:ext>
            </a:extLst>
          </p:cNvPr>
          <p:cNvSpPr txBox="1">
            <a:spLocks noChangeArrowheads="1"/>
          </p:cNvSpPr>
          <p:nvPr/>
        </p:nvSpPr>
        <p:spPr bwMode="auto">
          <a:xfrm rot="-1389864">
            <a:off x="900297" y="3365332"/>
            <a:ext cx="766408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« FUNACTIF »</a:t>
            </a:r>
          </a:p>
        </p:txBody>
      </p:sp>
      <p:sp>
        <p:nvSpPr>
          <p:cNvPr id="76816" name="Espace réservé du numéro de diapositive 1">
            <a:extLst>
              <a:ext uri="{FF2B5EF4-FFF2-40B4-BE49-F238E27FC236}">
                <a16:creationId xmlns:a16="http://schemas.microsoft.com/office/drawing/2014/main" id="{9D77E16B-8778-5F56-C6DD-EE7511F95D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EB08E9-9ED5-514A-9465-E6FF251B0711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6">
            <a:extLst>
              <a:ext uri="{FF2B5EF4-FFF2-40B4-BE49-F238E27FC236}">
                <a16:creationId xmlns:a16="http://schemas.microsoft.com/office/drawing/2014/main" id="{B6B2F989-4364-4C45-9A95-774C62243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078" y="145869"/>
            <a:ext cx="7315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900" b="1" dirty="0">
                <a:solidFill>
                  <a:srgbClr val="008000"/>
                </a:solidFill>
                <a:ea typeface="宋体" panose="02010600030101010101" pitchFamily="2" charset="-122"/>
              </a:rPr>
              <a:t> ET SI NOUS PRATIQUONS CELA…</a:t>
            </a:r>
          </a:p>
        </p:txBody>
      </p:sp>
      <p:sp>
        <p:nvSpPr>
          <p:cNvPr id="79887" name="Espace réservé du numéro de diapositive 1">
            <a:extLst>
              <a:ext uri="{FF2B5EF4-FFF2-40B4-BE49-F238E27FC236}">
                <a16:creationId xmlns:a16="http://schemas.microsoft.com/office/drawing/2014/main" id="{A1DC01A0-A6DE-CC67-7E40-1587A649C5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6657A9-3851-364C-93CA-78E110056D63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7EDCBF7-8537-E128-C5F5-792154A136BC}"/>
              </a:ext>
            </a:extLst>
          </p:cNvPr>
          <p:cNvSpPr txBox="1"/>
          <p:nvPr/>
        </p:nvSpPr>
        <p:spPr>
          <a:xfrm>
            <a:off x="4572000" y="2391754"/>
            <a:ext cx="457200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008000"/>
                </a:solidFill>
                <a:latin typeface="+mj-lt"/>
                <a:ea typeface="宋体" panose="02010600030101010101" pitchFamily="2" charset="-122"/>
                <a:cs typeface="+mj-cs"/>
              </a:rPr>
              <a:t>Nous pratiquons alors la </a:t>
            </a:r>
          </a:p>
          <a:p>
            <a:pPr algn="ctr">
              <a:defRPr/>
            </a:pPr>
            <a:r>
              <a:rPr lang="fr-FR" sz="2500" b="1" dirty="0">
                <a:solidFill>
                  <a:srgbClr val="008000"/>
                </a:solidFill>
                <a:latin typeface="+mj-lt"/>
                <a:ea typeface="宋体" panose="02010600030101010101" pitchFamily="2" charset="-122"/>
                <a:cs typeface="+mj-cs"/>
              </a:rPr>
              <a:t>« PÉDAGOGIE FUNACTIVE »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A411B62-18CE-4DEB-D125-242F1E654A05}"/>
              </a:ext>
            </a:extLst>
          </p:cNvPr>
          <p:cNvSpPr txBox="1"/>
          <p:nvPr/>
        </p:nvSpPr>
        <p:spPr>
          <a:xfrm>
            <a:off x="0" y="4467064"/>
            <a:ext cx="9143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fr-FR" b="1" kern="0" dirty="0">
                <a:solidFill>
                  <a:srgbClr val="00B050"/>
                </a:solidFill>
                <a:ea typeface="宋体" panose="02010600030101010101" pitchFamily="2" charset="-122"/>
              </a:rPr>
              <a:t>Ce système encore plus efficace favorise alors </a:t>
            </a:r>
            <a:endParaRPr lang="fr-FR" altLang="fr-FR" sz="2400" strike="sngStrike" dirty="0">
              <a:solidFill>
                <a:srgbClr val="7F7F7F"/>
              </a:solidFill>
              <a:ea typeface="宋体" panose="02010600030101010101" pitchFamily="2" charset="-122"/>
            </a:endParaRPr>
          </a:p>
          <a:p>
            <a:pPr marL="0" indent="0" algn="ctr">
              <a:buFontTx/>
              <a:buNone/>
            </a:pPr>
            <a:r>
              <a:rPr lang="fr-FR" altLang="fr-FR" sz="2400" strike="sngStrike" dirty="0">
                <a:solidFill>
                  <a:srgbClr val="7F7F7F"/>
                </a:solidFill>
                <a:ea typeface="宋体" panose="02010600030101010101" pitchFamily="2" charset="-122"/>
              </a:rPr>
              <a:t>« L’individualisme compétitif ».</a:t>
            </a:r>
          </a:p>
          <a:p>
            <a:pPr marL="0" indent="0" algn="ctr">
              <a:buFontTx/>
              <a:buNone/>
            </a:pPr>
            <a:r>
              <a:rPr lang="fr-FR" altLang="fr-FR" sz="2400" strike="sngStrike" dirty="0">
                <a:solidFill>
                  <a:srgbClr val="7F7F7F"/>
                </a:solidFill>
                <a:ea typeface="宋体" panose="02010600030101010101" pitchFamily="2" charset="-122"/>
              </a:rPr>
              <a:t>« Le collectif collaboratif ».</a:t>
            </a:r>
          </a:p>
          <a:p>
            <a:pPr marL="0" indent="0" algn="ctr">
              <a:buFontTx/>
              <a:buNone/>
            </a:pPr>
            <a:r>
              <a:rPr lang="fr-FR" altLang="fr-FR" sz="4000" b="1" dirty="0">
                <a:solidFill>
                  <a:srgbClr val="00B050"/>
                </a:solidFill>
                <a:ea typeface="宋体" panose="02010600030101010101" pitchFamily="2" charset="-122"/>
              </a:rPr>
              <a:t>« Le collectif collaboratif convivial »</a:t>
            </a:r>
            <a:endParaRPr lang="en-US" altLang="fr-FR" sz="2400" b="1" dirty="0">
              <a:solidFill>
                <a:srgbClr val="00B050"/>
              </a:solidFill>
              <a:ea typeface="宋体" panose="02010600030101010101" pitchFamily="2" charset="-122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EC49DA-C351-90D1-0197-51121E169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2995"/>
            <a:ext cx="4464170" cy="26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7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212FB-7684-C1FE-ED07-D34242410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>
            <a:extLst>
              <a:ext uri="{FF2B5EF4-FFF2-40B4-BE49-F238E27FC236}">
                <a16:creationId xmlns:a16="http://schemas.microsoft.com/office/drawing/2014/main" id="{5AD25AD4-3E90-8886-ACB7-1DBB688F79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6781800" cy="1219200"/>
          </a:xfrm>
        </p:spPr>
        <p:txBody>
          <a:bodyPr/>
          <a:lstStyle/>
          <a:p>
            <a:r>
              <a:rPr lang="en-US" altLang="fr-FR" sz="3000" b="1" dirty="0">
                <a:solidFill>
                  <a:srgbClr val="008000"/>
                </a:solidFill>
                <a:ea typeface="宋体" panose="02010600030101010101" pitchFamily="2" charset="-122"/>
              </a:rPr>
              <a:t>INTRODUCTION et PRÉCAUTIONS.</a:t>
            </a:r>
          </a:p>
        </p:txBody>
      </p:sp>
      <p:sp>
        <p:nvSpPr>
          <p:cNvPr id="21506" name="Rectangle 8">
            <a:extLst>
              <a:ext uri="{FF2B5EF4-FFF2-40B4-BE49-F238E27FC236}">
                <a16:creationId xmlns:a16="http://schemas.microsoft.com/office/drawing/2014/main" id="{6A946D60-5F4F-ADE8-EDC5-E024548CFDC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8158" y="2506662"/>
            <a:ext cx="9105842" cy="2827288"/>
          </a:xfrm>
        </p:spPr>
        <p:txBody>
          <a:bodyPr/>
          <a:lstStyle/>
          <a:p>
            <a:pPr marL="0" indent="0" algn="ctr">
              <a:buNone/>
            </a:pPr>
            <a:r>
              <a:rPr lang="fr-FR" altLang="fr-FR" sz="8000" b="1" dirty="0">
                <a:solidFill>
                  <a:srgbClr val="00B050"/>
                </a:solidFill>
                <a:ea typeface="宋体" panose="02010600030101010101" pitchFamily="2" charset="-122"/>
              </a:rPr>
              <a:t>Rien</a:t>
            </a:r>
          </a:p>
          <a:p>
            <a:pPr marL="0" indent="0" algn="ctr">
              <a:buNone/>
            </a:pPr>
            <a:r>
              <a:rPr lang="fr-FR" altLang="fr-FR" sz="8000" b="1" dirty="0">
                <a:solidFill>
                  <a:srgbClr val="00B050"/>
                </a:solidFill>
                <a:ea typeface="宋体" panose="02010600030101010101" pitchFamily="2" charset="-122"/>
              </a:rPr>
              <a:t>n’est impossible !</a:t>
            </a:r>
            <a:endParaRPr lang="en-US" altLang="fr-FR" sz="8000" b="1" dirty="0">
              <a:solidFill>
                <a:srgbClr val="00B050"/>
              </a:solidFill>
              <a:ea typeface="宋体" panose="02010600030101010101" pitchFamily="2" charset="-122"/>
            </a:endParaRPr>
          </a:p>
        </p:txBody>
      </p:sp>
      <p:sp>
        <p:nvSpPr>
          <p:cNvPr id="21507" name="Espace réservé du numéro de diapositive 1">
            <a:extLst>
              <a:ext uri="{FF2B5EF4-FFF2-40B4-BE49-F238E27FC236}">
                <a16:creationId xmlns:a16="http://schemas.microsoft.com/office/drawing/2014/main" id="{DC106FC3-4B7F-5F2A-158B-5FEE5F312D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2B685C-871F-8C43-85BF-A91CDBD2A885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9419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4">
            <a:extLst>
              <a:ext uri="{FF2B5EF4-FFF2-40B4-BE49-F238E27FC236}">
                <a16:creationId xmlns:a16="http://schemas.microsoft.com/office/drawing/2014/main" id="{0811BEC4-95BD-C2E2-1781-E22203822B2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4495800"/>
            <a:ext cx="8686800" cy="1905000"/>
          </a:xfrm>
        </p:spPr>
        <p:txBody>
          <a:bodyPr/>
          <a:lstStyle/>
          <a:p>
            <a:pPr algn="ctr"/>
            <a:r>
              <a:rPr lang="en-US" altLang="fr-FR" sz="9600" b="1" dirty="0">
                <a:solidFill>
                  <a:srgbClr val="008000"/>
                </a:solidFill>
                <a:ea typeface="宋体" panose="02010600030101010101" pitchFamily="2" charset="-122"/>
              </a:rPr>
              <a:t>4</a:t>
            </a:r>
            <a:r>
              <a:rPr lang="en-US" altLang="fr-FR" sz="5400" b="1" dirty="0">
                <a:solidFill>
                  <a:srgbClr val="008000"/>
                </a:solidFill>
                <a:ea typeface="宋体" panose="02010600030101010101" pitchFamily="2" charset="-122"/>
              </a:rPr>
              <a:t> AXES DE RÉFLEXION POUR CE CHANGEMENT.</a:t>
            </a:r>
            <a:endParaRPr lang="en-US" altLang="fr-FR" sz="5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6">
            <a:extLst>
              <a:ext uri="{FF2B5EF4-FFF2-40B4-BE49-F238E27FC236}">
                <a16:creationId xmlns:a16="http://schemas.microsoft.com/office/drawing/2014/main" id="{6AEDC5ED-CD01-F40F-8A30-D793E676F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350"/>
            <a:ext cx="716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900" b="1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en-US" altLang="fr-FR" sz="4800" b="1" dirty="0">
                <a:solidFill>
                  <a:srgbClr val="008000"/>
                </a:solidFill>
                <a:ea typeface="宋体" panose="02010600030101010101" pitchFamily="2" charset="-122"/>
              </a:rPr>
              <a:t>4</a:t>
            </a:r>
            <a:r>
              <a:rPr lang="en-US" altLang="fr-FR" sz="2900" b="1" dirty="0">
                <a:solidFill>
                  <a:srgbClr val="008000"/>
                </a:solidFill>
                <a:ea typeface="宋体" panose="02010600030101010101" pitchFamily="2" charset="-122"/>
              </a:rPr>
              <a:t> AXES DE RÉFLEXION POUR CE CHANGEMENT.</a:t>
            </a:r>
          </a:p>
        </p:txBody>
      </p:sp>
      <p:sp>
        <p:nvSpPr>
          <p:cNvPr id="79874" name="Espace réservé du numéro de diapositive 1">
            <a:extLst>
              <a:ext uri="{FF2B5EF4-FFF2-40B4-BE49-F238E27FC236}">
                <a16:creationId xmlns:a16="http://schemas.microsoft.com/office/drawing/2014/main" id="{2BE163AD-5EE0-D6D9-8688-7D95B63266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6164F2-DCDE-6B43-BD5C-D2FB6D004766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6">
            <a:extLst>
              <a:ext uri="{FF2B5EF4-FFF2-40B4-BE49-F238E27FC236}">
                <a16:creationId xmlns:a16="http://schemas.microsoft.com/office/drawing/2014/main" id="{0EE480E5-8BF1-3158-B35A-828E25D38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350"/>
            <a:ext cx="716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900" b="1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en-US" altLang="fr-FR" sz="4800" b="1" dirty="0">
                <a:solidFill>
                  <a:srgbClr val="008000"/>
                </a:solidFill>
                <a:ea typeface="宋体" panose="02010600030101010101" pitchFamily="2" charset="-122"/>
              </a:rPr>
              <a:t>4</a:t>
            </a:r>
            <a:r>
              <a:rPr lang="en-US" altLang="fr-FR" sz="2900" b="1" dirty="0">
                <a:solidFill>
                  <a:srgbClr val="008000"/>
                </a:solidFill>
                <a:ea typeface="宋体" panose="02010600030101010101" pitchFamily="2" charset="-122"/>
              </a:rPr>
              <a:t> AXES DE RÉFLEXION POUR CE CHANGEMENT.</a:t>
            </a:r>
          </a:p>
        </p:txBody>
      </p:sp>
      <p:sp>
        <p:nvSpPr>
          <p:cNvPr id="80898" name="ZoneTexte 1">
            <a:extLst>
              <a:ext uri="{FF2B5EF4-FFF2-40B4-BE49-F238E27FC236}">
                <a16:creationId xmlns:a16="http://schemas.microsoft.com/office/drawing/2014/main" id="{220F1271-B122-4882-419F-39129FFEF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717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3000" b="1" dirty="0">
                <a:ea typeface="宋体" panose="02010600030101010101" pitchFamily="2" charset="-122"/>
              </a:rPr>
              <a:t>Rendre les apprenants actifs,</a:t>
            </a:r>
          </a:p>
        </p:txBody>
      </p:sp>
      <p:sp>
        <p:nvSpPr>
          <p:cNvPr id="80899" name="Espace réservé du numéro de diapositive 1">
            <a:extLst>
              <a:ext uri="{FF2B5EF4-FFF2-40B4-BE49-F238E27FC236}">
                <a16:creationId xmlns:a16="http://schemas.microsoft.com/office/drawing/2014/main" id="{DE92FBB8-DE3B-ED79-1724-0FCC31CC74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A9A53A-0922-5041-BDF7-3173AC6D1DFD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6">
            <a:extLst>
              <a:ext uri="{FF2B5EF4-FFF2-40B4-BE49-F238E27FC236}">
                <a16:creationId xmlns:a16="http://schemas.microsoft.com/office/drawing/2014/main" id="{D9BAE9EF-973C-C0A7-6D2B-6F38EC1BF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350"/>
            <a:ext cx="716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900" b="1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en-US" altLang="fr-FR" sz="4800" b="1" dirty="0">
                <a:solidFill>
                  <a:srgbClr val="008000"/>
                </a:solidFill>
                <a:ea typeface="宋体" panose="02010600030101010101" pitchFamily="2" charset="-122"/>
              </a:rPr>
              <a:t>4</a:t>
            </a:r>
            <a:r>
              <a:rPr lang="en-US" altLang="fr-FR" sz="2900" b="1" dirty="0">
                <a:solidFill>
                  <a:srgbClr val="008000"/>
                </a:solidFill>
                <a:ea typeface="宋体" panose="02010600030101010101" pitchFamily="2" charset="-122"/>
              </a:rPr>
              <a:t> AXES DE RÉFLEXION POUR CE CHANGEMENT.</a:t>
            </a:r>
          </a:p>
        </p:txBody>
      </p:sp>
      <p:sp>
        <p:nvSpPr>
          <p:cNvPr id="81922" name="ZoneTexte 1">
            <a:extLst>
              <a:ext uri="{FF2B5EF4-FFF2-40B4-BE49-F238E27FC236}">
                <a16:creationId xmlns:a16="http://schemas.microsoft.com/office/drawing/2014/main" id="{99969B53-7ABA-0C57-6D70-5A0A2C882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71725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30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Rendre les apprenants actifs,</a:t>
            </a:r>
          </a:p>
          <a:p>
            <a:r>
              <a:rPr lang="fr-FR" altLang="fr-FR" sz="3000" b="1" dirty="0">
                <a:ea typeface="宋体" panose="02010600030101010101" pitchFamily="2" charset="-122"/>
              </a:rPr>
              <a:t>diversifier les activités,</a:t>
            </a:r>
          </a:p>
        </p:txBody>
      </p:sp>
      <p:sp>
        <p:nvSpPr>
          <p:cNvPr id="81923" name="Espace réservé du numéro de diapositive 1">
            <a:extLst>
              <a:ext uri="{FF2B5EF4-FFF2-40B4-BE49-F238E27FC236}">
                <a16:creationId xmlns:a16="http://schemas.microsoft.com/office/drawing/2014/main" id="{CDF1E603-7C13-4A9E-721B-ABE28F1D62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7E9D3D-FF4B-2747-8064-5668FD494C0C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6">
            <a:extLst>
              <a:ext uri="{FF2B5EF4-FFF2-40B4-BE49-F238E27FC236}">
                <a16:creationId xmlns:a16="http://schemas.microsoft.com/office/drawing/2014/main" id="{F9022936-FFEB-B527-51D1-7B712E9A3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350"/>
            <a:ext cx="716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900" b="1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en-US" altLang="fr-FR" sz="4800" b="1" dirty="0">
                <a:solidFill>
                  <a:srgbClr val="008000"/>
                </a:solidFill>
                <a:ea typeface="宋体" panose="02010600030101010101" pitchFamily="2" charset="-122"/>
              </a:rPr>
              <a:t>4</a:t>
            </a:r>
            <a:r>
              <a:rPr lang="en-US" altLang="fr-FR" sz="2900" b="1" dirty="0">
                <a:solidFill>
                  <a:srgbClr val="008000"/>
                </a:solidFill>
                <a:ea typeface="宋体" panose="02010600030101010101" pitchFamily="2" charset="-122"/>
              </a:rPr>
              <a:t> AXES DE RÉFLEXION POUR CE CHANGEMENT.</a:t>
            </a:r>
          </a:p>
        </p:txBody>
      </p:sp>
      <p:sp>
        <p:nvSpPr>
          <p:cNvPr id="82946" name="ZoneTexte 1">
            <a:extLst>
              <a:ext uri="{FF2B5EF4-FFF2-40B4-BE49-F238E27FC236}">
                <a16:creationId xmlns:a16="http://schemas.microsoft.com/office/drawing/2014/main" id="{908192BB-8378-A65D-7F87-EE938838B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71725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30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Rendre les apprenants actifs,</a:t>
            </a:r>
          </a:p>
          <a:p>
            <a:r>
              <a:rPr lang="fr-FR" altLang="fr-FR" sz="30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diversifier les activités,</a:t>
            </a:r>
          </a:p>
          <a:p>
            <a:r>
              <a:rPr lang="fr-FR" altLang="fr-FR" sz="3000" b="1" dirty="0">
                <a:ea typeface="宋体" panose="02010600030101010101" pitchFamily="2" charset="-122"/>
              </a:rPr>
              <a:t>apprendre en jouant,</a:t>
            </a:r>
          </a:p>
        </p:txBody>
      </p:sp>
      <p:sp>
        <p:nvSpPr>
          <p:cNvPr id="82947" name="Espace réservé du numéro de diapositive 1">
            <a:extLst>
              <a:ext uri="{FF2B5EF4-FFF2-40B4-BE49-F238E27FC236}">
                <a16:creationId xmlns:a16="http://schemas.microsoft.com/office/drawing/2014/main" id="{C9DEF02A-014A-B755-7F0D-AA87ABFE81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054D16-875D-1F41-BD85-79BC69DFE2C8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6">
            <a:extLst>
              <a:ext uri="{FF2B5EF4-FFF2-40B4-BE49-F238E27FC236}">
                <a16:creationId xmlns:a16="http://schemas.microsoft.com/office/drawing/2014/main" id="{E77BA26A-15C5-F1AA-6F48-B74B921D4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3350"/>
            <a:ext cx="716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900" b="1" dirty="0">
                <a:solidFill>
                  <a:srgbClr val="008000"/>
                </a:solidFill>
                <a:ea typeface="宋体" panose="02010600030101010101" pitchFamily="2" charset="-122"/>
              </a:rPr>
              <a:t> </a:t>
            </a:r>
            <a:r>
              <a:rPr lang="en-US" altLang="fr-FR" sz="4800" b="1" dirty="0">
                <a:solidFill>
                  <a:srgbClr val="008000"/>
                </a:solidFill>
                <a:ea typeface="宋体" panose="02010600030101010101" pitchFamily="2" charset="-122"/>
              </a:rPr>
              <a:t>4</a:t>
            </a:r>
            <a:r>
              <a:rPr lang="en-US" altLang="fr-FR" sz="2900" b="1" dirty="0">
                <a:solidFill>
                  <a:srgbClr val="008000"/>
                </a:solidFill>
                <a:ea typeface="宋体" panose="02010600030101010101" pitchFamily="2" charset="-122"/>
              </a:rPr>
              <a:t> AXES DE RÉFLEXION POUR CE CHANGEMENT.</a:t>
            </a:r>
          </a:p>
        </p:txBody>
      </p:sp>
      <p:sp>
        <p:nvSpPr>
          <p:cNvPr id="84994" name="ZoneTexte 1">
            <a:extLst>
              <a:ext uri="{FF2B5EF4-FFF2-40B4-BE49-F238E27FC236}">
                <a16:creationId xmlns:a16="http://schemas.microsoft.com/office/drawing/2014/main" id="{8648B50B-1378-825E-33AF-4176AB1EF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71725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30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Rendre les apprenants actifs,</a:t>
            </a:r>
          </a:p>
          <a:p>
            <a:r>
              <a:rPr lang="fr-FR" altLang="fr-FR" sz="30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diversifier les activités,</a:t>
            </a:r>
          </a:p>
          <a:p>
            <a:r>
              <a:rPr lang="fr-FR" altLang="fr-FR" sz="30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apprendre en jouant,</a:t>
            </a:r>
          </a:p>
          <a:p>
            <a:r>
              <a:rPr lang="fr-FR" altLang="fr-FR" sz="3000" b="1" dirty="0">
                <a:ea typeface="宋体" panose="02010600030101010101" pitchFamily="2" charset="-122"/>
              </a:rPr>
              <a:t>user (abuser) de notre « intouchable » liberté pédagogique pour la transformer en...</a:t>
            </a:r>
          </a:p>
        </p:txBody>
      </p:sp>
      <p:sp>
        <p:nvSpPr>
          <p:cNvPr id="84995" name="Espace réservé du numéro de diapositive 1">
            <a:extLst>
              <a:ext uri="{FF2B5EF4-FFF2-40B4-BE49-F238E27FC236}">
                <a16:creationId xmlns:a16="http://schemas.microsoft.com/office/drawing/2014/main" id="{C3E28DD1-B6F5-D8E1-BBD1-A14CCAC9A8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7BDC0F-9EAC-3542-8440-EA1F9ACB81DF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FEB3597-5B2F-D45D-7A80-9F382F18D266}"/>
              </a:ext>
            </a:extLst>
          </p:cNvPr>
          <p:cNvSpPr txBox="1"/>
          <p:nvPr/>
        </p:nvSpPr>
        <p:spPr>
          <a:xfrm>
            <a:off x="0" y="5256946"/>
            <a:ext cx="9144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6100" b="1" dirty="0">
                <a:solidFill>
                  <a:srgbClr val="17C253"/>
                </a:solidFill>
                <a:ea typeface="宋体" panose="02010600030101010101" pitchFamily="2" charset="-122"/>
              </a:rPr>
              <a:t>« Créativité Pédagogique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4">
            <a:extLst>
              <a:ext uri="{FF2B5EF4-FFF2-40B4-BE49-F238E27FC236}">
                <a16:creationId xmlns:a16="http://schemas.microsoft.com/office/drawing/2014/main" id="{108192F5-A086-AA14-511B-2C2ACC1A95C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" y="4343400"/>
            <a:ext cx="9115425" cy="2514600"/>
          </a:xfrm>
        </p:spPr>
        <p:txBody>
          <a:bodyPr/>
          <a:lstStyle/>
          <a:p>
            <a:pPr algn="ctr"/>
            <a:r>
              <a:rPr lang="en-US" altLang="fr-FR" sz="5400" b="1" dirty="0">
                <a:solidFill>
                  <a:srgbClr val="008000"/>
                </a:solidFill>
                <a:ea typeface="宋体" panose="02010600030101010101" pitchFamily="2" charset="-122"/>
              </a:rPr>
              <a:t>CE QUI SE TRADUIT PAR :</a:t>
            </a:r>
            <a:endParaRPr lang="fr-FR" altLang="fr-FR" sz="5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6">
            <a:extLst>
              <a:ext uri="{FF2B5EF4-FFF2-40B4-BE49-F238E27FC236}">
                <a16:creationId xmlns:a16="http://schemas.microsoft.com/office/drawing/2014/main" id="{79EEEC6C-C108-6144-F0D9-A031D0DB7D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6629400" cy="1219200"/>
          </a:xfrm>
        </p:spPr>
        <p:txBody>
          <a:bodyPr/>
          <a:lstStyle/>
          <a:p>
            <a:r>
              <a:rPr lang="en-US" altLang="fr-FR" b="1" dirty="0">
                <a:solidFill>
                  <a:srgbClr val="008000"/>
                </a:solidFill>
                <a:ea typeface="宋体" panose="02010600030101010101" pitchFamily="2" charset="-122"/>
              </a:rPr>
              <a:t>CE QUI SE TRADUIT PAR :</a:t>
            </a:r>
          </a:p>
        </p:txBody>
      </p:sp>
      <p:sp>
        <p:nvSpPr>
          <p:cNvPr id="87042" name="Rectangle 8">
            <a:extLst>
              <a:ext uri="{FF2B5EF4-FFF2-40B4-BE49-F238E27FC236}">
                <a16:creationId xmlns:a16="http://schemas.microsoft.com/office/drawing/2014/main" id="{6FC6A958-29AB-8755-255D-E3AA9001B31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r>
              <a:rPr lang="fr-FR" altLang="fr-FR" sz="2800" b="1" dirty="0">
                <a:ea typeface="宋体" panose="02010600030101010101" pitchFamily="2" charset="-122"/>
              </a:rPr>
              <a:t>+ de lisibilité,</a:t>
            </a:r>
          </a:p>
        </p:txBody>
      </p:sp>
      <p:sp>
        <p:nvSpPr>
          <p:cNvPr id="87043" name="Espace réservé du numéro de diapositive 1">
            <a:extLst>
              <a:ext uri="{FF2B5EF4-FFF2-40B4-BE49-F238E27FC236}">
                <a16:creationId xmlns:a16="http://schemas.microsoft.com/office/drawing/2014/main" id="{A0CA877C-6CA9-5C1D-BDE2-CACB0E2F3B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912764-145A-2640-80F1-D90CF9EB9120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6">
            <a:extLst>
              <a:ext uri="{FF2B5EF4-FFF2-40B4-BE49-F238E27FC236}">
                <a16:creationId xmlns:a16="http://schemas.microsoft.com/office/drawing/2014/main" id="{69E609EB-D63C-F349-54A1-588B98F3A8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6629400" cy="1219200"/>
          </a:xfrm>
        </p:spPr>
        <p:txBody>
          <a:bodyPr/>
          <a:lstStyle/>
          <a:p>
            <a:r>
              <a:rPr lang="en-US" altLang="fr-FR" b="1" dirty="0">
                <a:solidFill>
                  <a:srgbClr val="008000"/>
                </a:solidFill>
                <a:ea typeface="宋体" panose="02010600030101010101" pitchFamily="2" charset="-122"/>
              </a:rPr>
              <a:t>CE QUI SE TRADUIT PAR :</a:t>
            </a:r>
          </a:p>
        </p:txBody>
      </p:sp>
      <p:sp>
        <p:nvSpPr>
          <p:cNvPr id="88066" name="Rectangle 8">
            <a:extLst>
              <a:ext uri="{FF2B5EF4-FFF2-40B4-BE49-F238E27FC236}">
                <a16:creationId xmlns:a16="http://schemas.microsoft.com/office/drawing/2014/main" id="{6488C563-48A9-E2D9-5EE1-19C25C15A4E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de lisibilité,</a:t>
            </a:r>
          </a:p>
          <a:p>
            <a:r>
              <a:rPr lang="fr-FR" altLang="fr-FR" sz="2800" b="1" dirty="0">
                <a:ea typeface="宋体" panose="02010600030101010101" pitchFamily="2" charset="-122"/>
              </a:rPr>
              <a:t>+ d’attractivité,</a:t>
            </a:r>
          </a:p>
        </p:txBody>
      </p:sp>
      <p:sp>
        <p:nvSpPr>
          <p:cNvPr id="88067" name="Espace réservé du numéro de diapositive 1">
            <a:extLst>
              <a:ext uri="{FF2B5EF4-FFF2-40B4-BE49-F238E27FC236}">
                <a16:creationId xmlns:a16="http://schemas.microsoft.com/office/drawing/2014/main" id="{2E06645E-8049-20F7-9FF4-E143E66074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5B7DE8-3625-4B4F-BA21-C6F1607AD2B0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88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6">
            <a:extLst>
              <a:ext uri="{FF2B5EF4-FFF2-40B4-BE49-F238E27FC236}">
                <a16:creationId xmlns:a16="http://schemas.microsoft.com/office/drawing/2014/main" id="{430975DC-F49E-EC56-7678-1A285842F8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6629400" cy="1219200"/>
          </a:xfrm>
        </p:spPr>
        <p:txBody>
          <a:bodyPr/>
          <a:lstStyle/>
          <a:p>
            <a:r>
              <a:rPr lang="en-US" altLang="fr-FR" b="1" dirty="0">
                <a:solidFill>
                  <a:srgbClr val="008000"/>
                </a:solidFill>
                <a:ea typeface="宋体" panose="02010600030101010101" pitchFamily="2" charset="-122"/>
              </a:rPr>
              <a:t>CE QUI SE TRADUIT PAR :</a:t>
            </a:r>
          </a:p>
        </p:txBody>
      </p:sp>
      <p:sp>
        <p:nvSpPr>
          <p:cNvPr id="89090" name="Rectangle 8">
            <a:extLst>
              <a:ext uri="{FF2B5EF4-FFF2-40B4-BE49-F238E27FC236}">
                <a16:creationId xmlns:a16="http://schemas.microsoft.com/office/drawing/2014/main" id="{FA0E9C6C-7B30-FA85-5B86-141A98EE7E3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de lisibilité,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d’attractivité,</a:t>
            </a:r>
          </a:p>
          <a:p>
            <a:r>
              <a:rPr lang="fr-FR" altLang="fr-FR" sz="2800" b="1" dirty="0">
                <a:ea typeface="宋体" panose="02010600030101010101" pitchFamily="2" charset="-122"/>
              </a:rPr>
              <a:t>+ d’appui sur le potentiel du groupe, du binôme, de la palanquée,</a:t>
            </a:r>
          </a:p>
        </p:txBody>
      </p:sp>
      <p:sp>
        <p:nvSpPr>
          <p:cNvPr id="89091" name="Espace réservé du numéro de diapositive 1">
            <a:extLst>
              <a:ext uri="{FF2B5EF4-FFF2-40B4-BE49-F238E27FC236}">
                <a16:creationId xmlns:a16="http://schemas.microsoft.com/office/drawing/2014/main" id="{3136EFEB-DC99-6C2B-D69E-BFBF335580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7EC7A0-D04A-E843-AE6E-795DD5BCF467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89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D130D-35CD-1AFB-744E-C9012532F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>
            <a:extLst>
              <a:ext uri="{FF2B5EF4-FFF2-40B4-BE49-F238E27FC236}">
                <a16:creationId xmlns:a16="http://schemas.microsoft.com/office/drawing/2014/main" id="{8C5824E7-CE09-9409-8621-5194388C2DB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6781800" cy="1219200"/>
          </a:xfrm>
        </p:spPr>
        <p:txBody>
          <a:bodyPr/>
          <a:lstStyle/>
          <a:p>
            <a:r>
              <a:rPr lang="en-US" altLang="fr-FR" sz="3000" b="1" dirty="0">
                <a:solidFill>
                  <a:srgbClr val="008000"/>
                </a:solidFill>
                <a:ea typeface="宋体" panose="02010600030101010101" pitchFamily="2" charset="-122"/>
              </a:rPr>
              <a:t>INTRODUCTION et PRÉCAUTIONS.</a:t>
            </a:r>
          </a:p>
        </p:txBody>
      </p:sp>
      <p:sp>
        <p:nvSpPr>
          <p:cNvPr id="24580" name="Espace réservé du numéro de diapositive 2">
            <a:extLst>
              <a:ext uri="{FF2B5EF4-FFF2-40B4-BE49-F238E27FC236}">
                <a16:creationId xmlns:a16="http://schemas.microsoft.com/office/drawing/2014/main" id="{7E0B8F07-8873-EDBD-DDCD-1F221ACA6C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B3B0A6-43B1-B942-B857-F317BB993491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253A8D-1910-4F14-C613-BB901F842799}"/>
              </a:ext>
            </a:extLst>
          </p:cNvPr>
          <p:cNvSpPr txBox="1"/>
          <p:nvPr/>
        </p:nvSpPr>
        <p:spPr>
          <a:xfrm>
            <a:off x="0" y="2346702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i="1" dirty="0">
                <a:solidFill>
                  <a:srgbClr val="00B050"/>
                </a:solidFill>
              </a:rPr>
              <a:t>Mon exposé</a:t>
            </a:r>
          </a:p>
          <a:p>
            <a:pPr algn="ctr"/>
            <a:r>
              <a:rPr lang="fr-FR" sz="6600" b="1" i="1" dirty="0">
                <a:solidFill>
                  <a:srgbClr val="00B050"/>
                </a:solidFill>
              </a:rPr>
              <a:t>Peut sembler long</a:t>
            </a:r>
          </a:p>
          <a:p>
            <a:pPr algn="ctr"/>
            <a:r>
              <a:rPr lang="fr-FR" sz="9600" b="1" i="1" dirty="0">
                <a:solidFill>
                  <a:srgbClr val="00B050"/>
                </a:solidFill>
              </a:rPr>
              <a:t>Alors...</a:t>
            </a:r>
          </a:p>
        </p:txBody>
      </p:sp>
    </p:spTree>
    <p:extLst>
      <p:ext uri="{BB962C8B-B14F-4D97-AF65-F5344CB8AC3E}">
        <p14:creationId xmlns:p14="http://schemas.microsoft.com/office/powerpoint/2010/main" val="274902696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6">
            <a:extLst>
              <a:ext uri="{FF2B5EF4-FFF2-40B4-BE49-F238E27FC236}">
                <a16:creationId xmlns:a16="http://schemas.microsoft.com/office/drawing/2014/main" id="{E18193ED-4C96-395B-7CAD-37A56E7D9F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6629400" cy="1219200"/>
          </a:xfrm>
        </p:spPr>
        <p:txBody>
          <a:bodyPr/>
          <a:lstStyle/>
          <a:p>
            <a:r>
              <a:rPr lang="en-US" altLang="fr-FR" b="1" dirty="0">
                <a:solidFill>
                  <a:srgbClr val="008000"/>
                </a:solidFill>
                <a:ea typeface="宋体" panose="02010600030101010101" pitchFamily="2" charset="-122"/>
              </a:rPr>
              <a:t>CE QUI SE TRADUIT PAR :</a:t>
            </a:r>
          </a:p>
        </p:txBody>
      </p:sp>
      <p:sp>
        <p:nvSpPr>
          <p:cNvPr id="90114" name="Rectangle 8">
            <a:extLst>
              <a:ext uri="{FF2B5EF4-FFF2-40B4-BE49-F238E27FC236}">
                <a16:creationId xmlns:a16="http://schemas.microsoft.com/office/drawing/2014/main" id="{1CE246A3-4BA8-67BF-5EBC-2A0B4F3FFA3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de lisibilité,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d’attractivité,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d’appui sur le potentiel du groupe, du binôme, de la palanquée,</a:t>
            </a:r>
          </a:p>
          <a:p>
            <a:r>
              <a:rPr lang="fr-FR" altLang="fr-FR" sz="2800" b="1" dirty="0">
                <a:ea typeface="宋体" panose="02010600030101010101" pitchFamily="2" charset="-122"/>
              </a:rPr>
              <a:t>+ d’apprentissage expérientiel,</a:t>
            </a:r>
            <a:endParaRPr lang="fr-FR" altLang="fr-FR" sz="1200" b="1" dirty="0">
              <a:ea typeface="宋体" panose="02010600030101010101" pitchFamily="2" charset="-122"/>
            </a:endParaRPr>
          </a:p>
          <a:p>
            <a:endParaRPr lang="fr-FR" altLang="fr-FR" sz="2800" dirty="0">
              <a:ea typeface="宋体" panose="02010600030101010101" pitchFamily="2" charset="-122"/>
            </a:endParaRPr>
          </a:p>
        </p:txBody>
      </p:sp>
      <p:sp>
        <p:nvSpPr>
          <p:cNvPr id="90115" name="Espace réservé du numéro de diapositive 1">
            <a:extLst>
              <a:ext uri="{FF2B5EF4-FFF2-40B4-BE49-F238E27FC236}">
                <a16:creationId xmlns:a16="http://schemas.microsoft.com/office/drawing/2014/main" id="{CE5F98D7-B284-5F2D-1CCA-C31357B901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D82C08-17BB-124A-96DB-0C5E97E4BCE1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90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6">
            <a:extLst>
              <a:ext uri="{FF2B5EF4-FFF2-40B4-BE49-F238E27FC236}">
                <a16:creationId xmlns:a16="http://schemas.microsoft.com/office/drawing/2014/main" id="{1AE6768A-9792-0061-0169-C3E5212F52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6629400" cy="1219200"/>
          </a:xfrm>
        </p:spPr>
        <p:txBody>
          <a:bodyPr/>
          <a:lstStyle/>
          <a:p>
            <a:r>
              <a:rPr lang="en-US" altLang="fr-FR" b="1" dirty="0">
                <a:solidFill>
                  <a:srgbClr val="008000"/>
                </a:solidFill>
                <a:ea typeface="宋体" panose="02010600030101010101" pitchFamily="2" charset="-122"/>
              </a:rPr>
              <a:t>CE QUI SE TRADUIT PAR :</a:t>
            </a:r>
          </a:p>
        </p:txBody>
      </p:sp>
      <p:sp>
        <p:nvSpPr>
          <p:cNvPr id="91138" name="Rectangle 8">
            <a:extLst>
              <a:ext uri="{FF2B5EF4-FFF2-40B4-BE49-F238E27FC236}">
                <a16:creationId xmlns:a16="http://schemas.microsoft.com/office/drawing/2014/main" id="{E5BAFA2D-350B-D50F-5043-418919E9284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de lisibilité,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d’attractivité,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d’appui sur le potentiel du groupe, du binôme, de la palanquée,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d’apprentissage expérientiel,</a:t>
            </a:r>
          </a:p>
          <a:p>
            <a:r>
              <a:rPr lang="fr-FR" altLang="fr-FR" sz="2800" b="1" dirty="0">
                <a:ea typeface="宋体" panose="02010600030101010101" pitchFamily="2" charset="-122"/>
              </a:rPr>
              <a:t>+ de ludicité (gamification),</a:t>
            </a:r>
          </a:p>
          <a:p>
            <a:pPr>
              <a:buFontTx/>
              <a:buNone/>
            </a:pPr>
            <a:endParaRPr lang="fr-FR" altLang="fr-FR" sz="1100" dirty="0">
              <a:ea typeface="宋体" panose="02010600030101010101" pitchFamily="2" charset="-122"/>
            </a:endParaRPr>
          </a:p>
        </p:txBody>
      </p:sp>
      <p:sp>
        <p:nvSpPr>
          <p:cNvPr id="91139" name="Espace réservé du numéro de diapositive 1">
            <a:extLst>
              <a:ext uri="{FF2B5EF4-FFF2-40B4-BE49-F238E27FC236}">
                <a16:creationId xmlns:a16="http://schemas.microsoft.com/office/drawing/2014/main" id="{4872F3CA-8A77-6738-F6A8-222E4CC364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FB64CA-02C6-724C-A7C3-E3AEBC0EBA68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6">
            <a:extLst>
              <a:ext uri="{FF2B5EF4-FFF2-40B4-BE49-F238E27FC236}">
                <a16:creationId xmlns:a16="http://schemas.microsoft.com/office/drawing/2014/main" id="{1066A403-F450-F01C-1A4D-1BDAAD61AB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6629400" cy="1219200"/>
          </a:xfrm>
        </p:spPr>
        <p:txBody>
          <a:bodyPr/>
          <a:lstStyle/>
          <a:p>
            <a:r>
              <a:rPr lang="en-US" altLang="fr-FR" b="1" dirty="0">
                <a:solidFill>
                  <a:srgbClr val="008000"/>
                </a:solidFill>
                <a:ea typeface="宋体" panose="02010600030101010101" pitchFamily="2" charset="-122"/>
              </a:rPr>
              <a:t>CE QUI SE TRADUIT PAR :</a:t>
            </a:r>
          </a:p>
        </p:txBody>
      </p:sp>
      <p:sp>
        <p:nvSpPr>
          <p:cNvPr id="92162" name="Rectangle 8">
            <a:extLst>
              <a:ext uri="{FF2B5EF4-FFF2-40B4-BE49-F238E27FC236}">
                <a16:creationId xmlns:a16="http://schemas.microsoft.com/office/drawing/2014/main" id="{6518E561-1DFF-101E-4A12-4612899B7CD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de lisibilité,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d’attractivité,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d’appui sur le potentiel du groupe, du binôme, de la palanquée,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d’apprentissage expérientiel,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de ludicité (gamification),</a:t>
            </a:r>
          </a:p>
          <a:p>
            <a:pPr>
              <a:buFontTx/>
              <a:buNone/>
            </a:pPr>
            <a:endParaRPr lang="fr-FR" altLang="fr-FR" sz="1100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r>
              <a:rPr lang="fr-FR" altLang="fr-FR" sz="2800" b="1" dirty="0">
                <a:ea typeface="宋体" panose="02010600030101010101" pitchFamily="2" charset="-122"/>
              </a:rPr>
              <a:t>+ de différentiation,</a:t>
            </a:r>
          </a:p>
        </p:txBody>
      </p:sp>
      <p:sp>
        <p:nvSpPr>
          <p:cNvPr id="92164" name="Espace réservé du numéro de diapositive 1">
            <a:extLst>
              <a:ext uri="{FF2B5EF4-FFF2-40B4-BE49-F238E27FC236}">
                <a16:creationId xmlns:a16="http://schemas.microsoft.com/office/drawing/2014/main" id="{5E83E902-F229-930A-D6F6-1893535CF5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EB3774-17D0-6646-A6FE-67E0EC1216A3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92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074336-6F1D-7ECA-8CDC-FAD72F431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14" y="4343376"/>
            <a:ext cx="761980" cy="972281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6">
            <a:extLst>
              <a:ext uri="{FF2B5EF4-FFF2-40B4-BE49-F238E27FC236}">
                <a16:creationId xmlns:a16="http://schemas.microsoft.com/office/drawing/2014/main" id="{416EEB72-3F2B-D7C1-70C4-77F1690132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6629400" cy="1219200"/>
          </a:xfrm>
        </p:spPr>
        <p:txBody>
          <a:bodyPr/>
          <a:lstStyle/>
          <a:p>
            <a:r>
              <a:rPr lang="en-US" altLang="fr-FR" b="1" dirty="0">
                <a:solidFill>
                  <a:srgbClr val="008000"/>
                </a:solidFill>
                <a:ea typeface="宋体" panose="02010600030101010101" pitchFamily="2" charset="-122"/>
              </a:rPr>
              <a:t>CE QUI SE TRADUIT PAR :</a:t>
            </a:r>
          </a:p>
        </p:txBody>
      </p:sp>
      <p:sp>
        <p:nvSpPr>
          <p:cNvPr id="93186" name="Rectangle 8">
            <a:extLst>
              <a:ext uri="{FF2B5EF4-FFF2-40B4-BE49-F238E27FC236}">
                <a16:creationId xmlns:a16="http://schemas.microsoft.com/office/drawing/2014/main" id="{0B82DFDE-5B94-275C-AFC5-1B1193690A8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de lisibilité,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d’attractivité,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d’appui sur le potentiel du groupe, du binôme, de la palanquée,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d’apprentissage expérientiel,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de ludicité (gamification),</a:t>
            </a:r>
          </a:p>
          <a:p>
            <a:pPr>
              <a:buFontTx/>
              <a:buNone/>
            </a:pPr>
            <a:endParaRPr lang="fr-FR" altLang="fr-FR" sz="1100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de différentiation ,</a:t>
            </a:r>
          </a:p>
          <a:p>
            <a:r>
              <a:rPr lang="fr-FR" altLang="fr-FR" sz="2800" b="1" dirty="0">
                <a:ea typeface="宋体" panose="02010600030101010101" pitchFamily="2" charset="-122"/>
              </a:rPr>
              <a:t>+ de sympathie et d’empathie,</a:t>
            </a:r>
          </a:p>
        </p:txBody>
      </p:sp>
      <p:sp>
        <p:nvSpPr>
          <p:cNvPr id="93187" name="Espace réservé du numéro de diapositive 1">
            <a:extLst>
              <a:ext uri="{FF2B5EF4-FFF2-40B4-BE49-F238E27FC236}">
                <a16:creationId xmlns:a16="http://schemas.microsoft.com/office/drawing/2014/main" id="{9C16AAC3-3C29-0E24-8A78-1E48CC32C0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1D44AC-9B00-2746-A872-CB16DFC8FF52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93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6">
            <a:extLst>
              <a:ext uri="{FF2B5EF4-FFF2-40B4-BE49-F238E27FC236}">
                <a16:creationId xmlns:a16="http://schemas.microsoft.com/office/drawing/2014/main" id="{FC610964-3888-09E6-C8FD-D6F71715D9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6629400" cy="1219200"/>
          </a:xfrm>
        </p:spPr>
        <p:txBody>
          <a:bodyPr/>
          <a:lstStyle/>
          <a:p>
            <a:r>
              <a:rPr lang="en-US" altLang="fr-FR" b="1" dirty="0">
                <a:solidFill>
                  <a:srgbClr val="008000"/>
                </a:solidFill>
                <a:ea typeface="宋体" panose="02010600030101010101" pitchFamily="2" charset="-122"/>
              </a:rPr>
              <a:t>CE QUI SE TRADUIT PAR :</a:t>
            </a:r>
          </a:p>
        </p:txBody>
      </p:sp>
      <p:sp>
        <p:nvSpPr>
          <p:cNvPr id="94210" name="Rectangle 8">
            <a:extLst>
              <a:ext uri="{FF2B5EF4-FFF2-40B4-BE49-F238E27FC236}">
                <a16:creationId xmlns:a16="http://schemas.microsoft.com/office/drawing/2014/main" id="{86B15691-4D92-9B91-42A6-E296D526D2E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8600" y="1457150"/>
            <a:ext cx="8686800" cy="4191000"/>
          </a:xfrm>
        </p:spPr>
        <p:txBody>
          <a:bodyPr/>
          <a:lstStyle/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de lisibilité,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attractivité,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d’appui sur le potentiel du groupe, du binôme, de la palanquée,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d’apprentissage expérientiel,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de ludicité (gamification),</a:t>
            </a:r>
            <a:endParaRPr lang="fr-FR" altLang="fr-FR" sz="1100" dirty="0">
              <a:solidFill>
                <a:schemeClr val="bg2">
                  <a:lumMod val="60000"/>
                  <a:lumOff val="40000"/>
                </a:schemeClr>
              </a:solidFill>
              <a:ea typeface="宋体" panose="02010600030101010101" pitchFamily="2" charset="-122"/>
            </a:endParaRP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de différentiation ,</a:t>
            </a:r>
          </a:p>
          <a:p>
            <a:r>
              <a:rPr lang="fr-FR" altLang="fr-FR" sz="2800" dirty="0">
                <a:solidFill>
                  <a:schemeClr val="bg2">
                    <a:lumMod val="60000"/>
                    <a:lumOff val="40000"/>
                  </a:schemeClr>
                </a:solidFill>
                <a:ea typeface="宋体" panose="02010600030101010101" pitchFamily="2" charset="-122"/>
              </a:rPr>
              <a:t>+ de sympathie et d’empathie...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9442947-E261-D745-B48A-60F0D9BEF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19934"/>
            <a:ext cx="868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6000" b="1" dirty="0">
                <a:solidFill>
                  <a:srgbClr val="FF0000"/>
                </a:solidFill>
                <a:ea typeface="宋体" panose="02010600030101010101" pitchFamily="2" charset="-122"/>
              </a:rPr>
              <a:t>Absolutely no Limit…</a:t>
            </a:r>
          </a:p>
        </p:txBody>
      </p:sp>
      <p:sp>
        <p:nvSpPr>
          <p:cNvPr id="94212" name="Espace réservé du numéro de diapositive 1">
            <a:extLst>
              <a:ext uri="{FF2B5EF4-FFF2-40B4-BE49-F238E27FC236}">
                <a16:creationId xmlns:a16="http://schemas.microsoft.com/office/drawing/2014/main" id="{0B912FD3-7616-5C72-1752-1E84BE4FE6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0C2F72-ED38-774F-94FE-4985692FB647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94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4">
            <a:extLst>
              <a:ext uri="{FF2B5EF4-FFF2-40B4-BE49-F238E27FC236}">
                <a16:creationId xmlns:a16="http://schemas.microsoft.com/office/drawing/2014/main" id="{492CE7BE-6227-43C0-DFFD-CC133D453D5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" y="4343400"/>
            <a:ext cx="9115425" cy="2286000"/>
          </a:xfrm>
        </p:spPr>
        <p:txBody>
          <a:bodyPr/>
          <a:lstStyle/>
          <a:p>
            <a:pPr algn="ctr"/>
            <a:r>
              <a:rPr lang="fr-FR" altLang="fr-FR" sz="4800" b="1" dirty="0">
                <a:solidFill>
                  <a:srgbClr val="008000"/>
                </a:solidFill>
              </a:rPr>
              <a:t>EN GUISE DE CONCLUSION...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>
            <a:extLst>
              <a:ext uri="{FF2B5EF4-FFF2-40B4-BE49-F238E27FC236}">
                <a16:creationId xmlns:a16="http://schemas.microsoft.com/office/drawing/2014/main" id="{9BD62477-AB19-BAC4-768B-D2922BA547F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" y="4495800"/>
            <a:ext cx="9115425" cy="2209800"/>
          </a:xfrm>
        </p:spPr>
        <p:txBody>
          <a:bodyPr/>
          <a:lstStyle/>
          <a:p>
            <a:pPr algn="ctr"/>
            <a:r>
              <a:rPr lang="fr-FR" altLang="fr-FR" sz="4000" b="1" dirty="0">
                <a:solidFill>
                  <a:srgbClr val="008000"/>
                </a:solidFill>
              </a:rPr>
              <a:t>FAITES LEURS PLAISIRS</a:t>
            </a:r>
            <a:br>
              <a:rPr lang="fr-FR" altLang="fr-FR" sz="4000" b="1" dirty="0">
                <a:solidFill>
                  <a:srgbClr val="008000"/>
                </a:solidFill>
              </a:rPr>
            </a:br>
            <a:r>
              <a:rPr lang="fr-FR" altLang="fr-FR" sz="4000" b="1" dirty="0">
                <a:solidFill>
                  <a:srgbClr val="008000"/>
                </a:solidFill>
              </a:rPr>
              <a:t>VOUS VOUS FEREZ PLAISIR</a:t>
            </a:r>
            <a:br>
              <a:rPr lang="fr-FR" altLang="fr-FR" sz="4000" b="1" dirty="0">
                <a:solidFill>
                  <a:srgbClr val="008000"/>
                </a:solidFill>
              </a:rPr>
            </a:br>
            <a:r>
              <a:rPr lang="fr-FR" altLang="fr-FR" sz="4000" b="1" dirty="0">
                <a:solidFill>
                  <a:srgbClr val="008000"/>
                </a:solidFill>
              </a:rPr>
              <a:t>EN PLONGEANT DANS...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5B52C-6AFB-8717-439E-931645B8C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Espace réservé du numéro de diapositive 1">
            <a:extLst>
              <a:ext uri="{FF2B5EF4-FFF2-40B4-BE49-F238E27FC236}">
                <a16:creationId xmlns:a16="http://schemas.microsoft.com/office/drawing/2014/main" id="{0A2C63FC-2E74-9730-D68E-8FA5C83DD7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5B7DE8-3625-4B4F-BA21-C6F1607AD2B0}" type="slidenum">
              <a:rPr lang="en-US" altLang="fr-FR" sz="1000">
                <a:latin typeface="Calibri" panose="020F050202020403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97</a:t>
            </a:fld>
            <a:endParaRPr lang="en-US" altLang="fr-FR" sz="1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7DDCF3-EA67-3CF7-220C-C1AE2725A532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67529A85-51B4-2783-4160-5F1A97FD0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64"/>
            <a:ext cx="9194482" cy="48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2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P_SBUSC_PRT_Personal_Growth">
  <a:themeElements>
    <a:clrScheme name="PPP_SBUSC_PRT_Personal_Growt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BUSC_PRT_Personal_Growth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PPP_SBUSC_PRT_Personal_Grow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Personal_Growt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Personal_Growt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Personal_Growt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Personal_Growt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Personal_Growt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Personal_Growt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Personal_Growt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Personal_Growt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Personal_Growt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Personal_Growt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Personal_Growt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P_SBUSC_PRT_Personal_Growth">
  <a:themeElements>
    <a:clrScheme name="1_PPP_SBUSC_PRT_Personal_Growt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PP_SBUSC_PRT_Personal_Growth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1_PPP_SBUSC_PRT_Personal_Grow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SBUSC_PRT_Personal_Growt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SBUSC_PRT_Personal_Growt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SBUSC_PRT_Personal_Growt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SBUSC_PRT_Personal_Growt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SBUSC_PRT_Personal_Growt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P_SBUSC_PRT_Personal_Growt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P_SBUSC_PRT_Personal_Growt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P_SBUSC_PRT_Personal_Growt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P_SBUSC_PRT_Personal_Growt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P_SBUSC_PRT_Personal_Growt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P_SBUSC_PRT_Personal_Growt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PPP_SBUSC_PRT_Personal_Growth</Template>
  <TotalTime>4430</TotalTime>
  <Pages>0</Pages>
  <Words>3205</Words>
  <Characters>0</Characters>
  <Application>Microsoft Macintosh PowerPoint</Application>
  <DocSecurity>0</DocSecurity>
  <PresentationFormat>Affichage à l'écran (4:3)</PresentationFormat>
  <Lines>0</Lines>
  <Paragraphs>645</Paragraphs>
  <Slides>97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97</vt:i4>
      </vt:variant>
    </vt:vector>
  </HeadingPairs>
  <TitlesOfParts>
    <vt:vector size="104" baseType="lpstr">
      <vt:lpstr>宋体</vt:lpstr>
      <vt:lpstr>Arial</vt:lpstr>
      <vt:lpstr>Calibri</vt:lpstr>
      <vt:lpstr>Open Sans</vt:lpstr>
      <vt:lpstr>Times New Roman</vt:lpstr>
      <vt:lpstr>PPP_SBUSC_PRT_Personal_Growth</vt:lpstr>
      <vt:lpstr>1_PPP_SBUSC_PRT_Personal_Growth</vt:lpstr>
      <vt:lpstr>Présentation PowerPoint</vt:lpstr>
      <vt:lpstr>Vers une Pédagogie Active et pourquoi pas « FUNACTIVE »</vt:lpstr>
      <vt:lpstr>Mettons de l’ACTION et du FUN dans nos pédas ! Nous y reviendrons...</vt:lpstr>
      <vt:lpstr>PRÉCAUTIONS</vt:lpstr>
      <vt:lpstr>INTRODUCTION et PRÉCAUTIONS.</vt:lpstr>
      <vt:lpstr>INTRODUCTION et PRÉCAUTIONS.</vt:lpstr>
      <vt:lpstr>INTRODUCTION et PRÉCAUTIONS.</vt:lpstr>
      <vt:lpstr>INTRODUCTION et PRÉCAUTIONS.</vt:lpstr>
      <vt:lpstr>INTRODUCTION et PRÉCAUTIONS.</vt:lpstr>
      <vt:lpstr>AVANT DE COMMENCER CONSTATS</vt:lpstr>
      <vt:lpstr>CONSTATS</vt:lpstr>
      <vt:lpstr>DES PRÉCURSEURS</vt:lpstr>
      <vt:lpstr>EN ROUTE VERS UNE PÉDAGOGIE PLUS ACTIVE ANALYSE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VERS UNE PÉDAGOGIE PLUS FUN ANALYSE</vt:lpstr>
      <vt:lpstr>VERS UNE PÉDAGOGIE PLUS FUN.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PISTES POUR ÉVOLUER VERS UNE PÉDAGOGIE “FUNACTIVE”</vt:lpstr>
      <vt:lpstr>Vers une pédagogie “Funactive” Pistes :</vt:lpstr>
      <vt:lpstr>Vers une pédagogie “Funactive” Pistes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PENSONS UN NOUVEAU PARADIGME !</vt:lpstr>
      <vt:lpstr>PARADIGME.</vt:lpstr>
      <vt:lpstr>PARADIGME.</vt:lpstr>
      <vt:lpstr>FOCUS SUR LE PARADIGME ACTUEL</vt:lpstr>
      <vt:lpstr>Il est bien illustré par :</vt:lpstr>
      <vt:lpstr>Le Triangle Pédagogique de Jean Houssaye </vt:lpstr>
      <vt:lpstr>Triangle simplifié :</vt:lpstr>
      <vt:lpstr>Triangle pédagogique Jean Houssaye :</vt:lpstr>
      <vt:lpstr>CONSÉQUENCE (non intentionnelle) :</vt:lpstr>
      <vt:lpstr>ET POURTANT…</vt:lpstr>
      <vt:lpstr>Vous connaissez certainement ceci</vt:lpstr>
      <vt:lpstr>Analysons ces statistiques :</vt:lpstr>
      <vt:lpstr>VERS UN NOUVEAU PARADIGME !</vt:lpstr>
      <vt:lpstr>2 POSTULATS 2 PROPOSITIONS.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ET LE FUN DANS TOUT ÇA ?</vt:lpstr>
      <vt:lpstr>2ème POSTULAT.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 AXES DE RÉFLEXION POUR CE CHANGEMENT.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 QUI SE TRADUIT PAR :</vt:lpstr>
      <vt:lpstr>CE QUI SE TRADUIT PAR :</vt:lpstr>
      <vt:lpstr>CE QUI SE TRADUIT PAR :</vt:lpstr>
      <vt:lpstr>CE QUI SE TRADUIT PAR :</vt:lpstr>
      <vt:lpstr>CE QUI SE TRADUIT PAR :</vt:lpstr>
      <vt:lpstr>CE QUI SE TRADUIT PAR :</vt:lpstr>
      <vt:lpstr>CE QUI SE TRADUIT PAR :</vt:lpstr>
      <vt:lpstr>CE QUI SE TRADUIT PAR :</vt:lpstr>
      <vt:lpstr>CE QUI SE TRADUIT PAR :</vt:lpstr>
      <vt:lpstr>EN GUISE DE CONCLUSION...</vt:lpstr>
      <vt:lpstr>FAITES LEURS PLAISIRS VOUS VOUS FEREZ PLAISIR EN PLONGEANT DANS...</vt:lpstr>
      <vt:lpstr>Présentation PowerPoint</vt:lpstr>
    </vt:vector>
  </TitlesOfParts>
  <Manager/>
  <Company>DIGEX, INC.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 UNE PÉDAGOGIE ACTIVE.</dc:title>
  <dc:subject/>
  <dc:creator/>
  <cp:keywords/>
  <dc:description/>
  <cp:lastModifiedBy>77gliv@gmail.com</cp:lastModifiedBy>
  <cp:revision>510</cp:revision>
  <cp:lastPrinted>2025-01-16T11:50:29Z</cp:lastPrinted>
  <dcterms:created xsi:type="dcterms:W3CDTF">2002-02-19T21:25:17Z</dcterms:created>
  <dcterms:modified xsi:type="dcterms:W3CDTF">2025-02-01T06:41:01Z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